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2"/>
  </p:sldMasterIdLst>
  <p:notesMasterIdLst>
    <p:notesMasterId r:id="rId21"/>
  </p:notesMasterIdLst>
  <p:sldIdLst>
    <p:sldId id="256" r:id="rId3"/>
    <p:sldId id="259" r:id="rId4"/>
    <p:sldId id="279" r:id="rId5"/>
    <p:sldId id="280" r:id="rId6"/>
    <p:sldId id="281"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78" r:id="rId2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99CC"/>
    <a:srgbClr val="0066CC"/>
    <a:srgbClr val="FFFF66"/>
    <a:srgbClr val="0083E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598" autoAdjust="0"/>
  </p:normalViewPr>
  <p:slideViewPr>
    <p:cSldViewPr snapToGrid="0" snapToObjects="1">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64BBCDF-93F7-43B5-BA7E-D5D8A56CB082}" type="datetimeFigureOut">
              <a:rPr lang="ru-RU" smtClean="0"/>
              <a:pPr/>
              <a:t>13.09.2020</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BDD2CB9-A197-4947-89D8-F325ADA55B9B}" type="slidenum">
              <a:rPr lang="ru-RU" smtClean="0"/>
              <a:pPr/>
              <a:t>‹#›</a:t>
            </a:fld>
            <a:endParaRPr lang="ru-RU"/>
          </a:p>
        </p:txBody>
      </p:sp>
    </p:spTree>
    <p:extLst>
      <p:ext uri="{BB962C8B-B14F-4D97-AF65-F5344CB8AC3E}">
        <p14:creationId xmlns="" xmlns:p14="http://schemas.microsoft.com/office/powerpoint/2010/main" val="56001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F3CAB21-1395-4141-91B7-B6012F24BF17}"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557CD05-1A93-40BF-BDF1-07CA5CA97E22}" type="slidenum">
              <a:rPr lang="ru-RU" smtClean="0"/>
              <a:pPr/>
              <a:t>‹#›</a:t>
            </a:fld>
            <a:endParaRPr lang="ru-RU"/>
          </a:p>
        </p:txBody>
      </p:sp>
      <p:pic>
        <p:nvPicPr>
          <p:cNvPr id="11" name="Picture 14" descr="Wave8.png"/>
          <p:cNvPicPr>
            <a:picLocks noChangeAspect="1"/>
          </p:cNvPicPr>
          <p:nvPr userDrawn="1"/>
        </p:nvPicPr>
        <p:blipFill>
          <a:blip r:embed="rId2" cstate="print">
            <a:duotone>
              <a:prstClr val="black"/>
              <a:schemeClr val="accent1">
                <a:tint val="45000"/>
                <a:satMod val="400000"/>
              </a:schemeClr>
            </a:duotone>
            <a:lum bright="20000" contrast="63000"/>
          </a:blip>
          <a:stretch>
            <a:fillRect/>
          </a:stretch>
        </p:blipFill>
        <p:spPr>
          <a:xfrm>
            <a:off x="0" y="3290240"/>
            <a:ext cx="8458200" cy="3454415"/>
          </a:xfrm>
          <a:prstGeom prst="rect">
            <a:avLst/>
          </a:prstGeom>
        </p:spPr>
      </p:pic>
      <p:pic>
        <p:nvPicPr>
          <p:cNvPr id="12" name="Picture 10" descr="Wave11.png"/>
          <p:cNvPicPr>
            <a:picLocks noChangeAspect="1"/>
          </p:cNvPicPr>
          <p:nvPr userDrawn="1"/>
        </p:nvPicPr>
        <p:blipFill>
          <a:blip r:embed="rId3" cstate="print">
            <a:duotone>
              <a:prstClr val="black"/>
              <a:schemeClr val="accent5">
                <a:tint val="45000"/>
                <a:satMod val="400000"/>
              </a:schemeClr>
            </a:duotone>
            <a:lum bright="19000" contrast="78000"/>
          </a:blip>
          <a:stretch>
            <a:fillRect/>
          </a:stretch>
        </p:blipFill>
        <p:spPr>
          <a:xfrm>
            <a:off x="2104372" y="3730911"/>
            <a:ext cx="7039627" cy="3139615"/>
          </a:xfrm>
          <a:prstGeom prst="rect">
            <a:avLst/>
          </a:prstGeom>
        </p:spPr>
      </p:pic>
      <p:pic>
        <p:nvPicPr>
          <p:cNvPr id="13" name="Picture 7" descr="Wave2.png"/>
          <p:cNvPicPr>
            <a:picLocks noChangeAspect="1"/>
          </p:cNvPicPr>
          <p:nvPr userDrawn="1"/>
        </p:nvPicPr>
        <p:blipFill>
          <a:blip r:embed="rId4" cstate="print">
            <a:duotone>
              <a:prstClr val="black"/>
              <a:schemeClr val="accent6">
                <a:tint val="45000"/>
                <a:satMod val="400000"/>
              </a:schemeClr>
            </a:duotone>
            <a:lum bright="5000" contrast="52000"/>
          </a:blip>
          <a:stretch>
            <a:fillRect/>
          </a:stretch>
        </p:blipFill>
        <p:spPr>
          <a:xfrm>
            <a:off x="-12526" y="0"/>
            <a:ext cx="5373635" cy="643129"/>
          </a:xfrm>
          <a:prstGeom prst="rect">
            <a:avLst/>
          </a:prstGeom>
        </p:spPr>
      </p:pic>
      <p:pic>
        <p:nvPicPr>
          <p:cNvPr id="14" name="Picture 6" descr="Wave1.png"/>
          <p:cNvPicPr>
            <a:picLocks noChangeAspect="1"/>
          </p:cNvPicPr>
          <p:nvPr userDrawn="1"/>
        </p:nvPicPr>
        <p:blipFill>
          <a:blip r:embed="rId5" cstate="print">
            <a:duotone>
              <a:prstClr val="black"/>
              <a:schemeClr val="accent1">
                <a:tint val="45000"/>
                <a:satMod val="400000"/>
              </a:schemeClr>
            </a:duotone>
            <a:lum bright="17000" contrast="42000"/>
          </a:blip>
          <a:stretch>
            <a:fillRect/>
          </a:stretch>
        </p:blipFill>
        <p:spPr>
          <a:xfrm>
            <a:off x="-12526" y="-25052"/>
            <a:ext cx="5373635" cy="563881"/>
          </a:xfrm>
          <a:prstGeom prst="rect">
            <a:avLst/>
          </a:prstGeom>
        </p:spPr>
      </p:pic>
      <p:pic>
        <p:nvPicPr>
          <p:cNvPr id="15" name="Picture 13" descr="Wave8.png"/>
          <p:cNvPicPr>
            <a:picLocks noChangeAspect="1"/>
          </p:cNvPicPr>
          <p:nvPr userDrawn="1"/>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16" name="Picture 8" descr="Wave8.png"/>
          <p:cNvPicPr>
            <a:picLocks noChangeAspect="1"/>
          </p:cNvPicPr>
          <p:nvPr userDrawn="1"/>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7" name="Picture 9" descr="Wave10.png"/>
          <p:cNvPicPr>
            <a:picLocks noChangeAspect="1"/>
          </p:cNvPicPr>
          <p:nvPr userDrawn="1"/>
        </p:nvPicPr>
        <p:blipFill>
          <a:blip r:embed="rId7" cstate="print">
            <a:duotone>
              <a:prstClr val="black"/>
              <a:schemeClr val="accent6">
                <a:tint val="45000"/>
                <a:satMod val="400000"/>
              </a:schemeClr>
            </a:duotone>
            <a:lum bright="9000" contrast="86000"/>
          </a:blip>
          <a:stretch>
            <a:fillRect/>
          </a:stretch>
        </p:blipFill>
        <p:spPr>
          <a:xfrm>
            <a:off x="0" y="4480469"/>
            <a:ext cx="9144000" cy="2102938"/>
          </a:xfrm>
          <a:prstGeom prst="rect">
            <a:avLst/>
          </a:prstGeom>
        </p:spPr>
      </p:pic>
      <p:pic>
        <p:nvPicPr>
          <p:cNvPr id="18" name="Picture 15" descr="Wave9.png"/>
          <p:cNvPicPr>
            <a:picLocks noChangeAspect="1"/>
          </p:cNvPicPr>
          <p:nvPr userDrawn="1"/>
        </p:nvPicPr>
        <p:blipFill>
          <a:blip r:embed="rId8" cstate="print">
            <a:duotone>
              <a:prstClr val="black"/>
              <a:schemeClr val="accent6">
                <a:tint val="45000"/>
                <a:satMod val="400000"/>
              </a:schemeClr>
            </a:duotone>
            <a:lum bright="-4000" contrast="66000"/>
          </a:blip>
          <a:stretch>
            <a:fillRect/>
          </a:stretch>
        </p:blipFill>
        <p:spPr>
          <a:xfrm>
            <a:off x="5830816" y="3591837"/>
            <a:ext cx="3313183" cy="1341123"/>
          </a:xfrm>
          <a:prstGeom prst="rect">
            <a:avLst/>
          </a:prstGeom>
        </p:spPr>
      </p:pic>
      <p:pic>
        <p:nvPicPr>
          <p:cNvPr id="19" name="Picture 16" descr="Wave6.png"/>
          <p:cNvPicPr>
            <a:picLocks noChangeAspect="1"/>
          </p:cNvPicPr>
          <p:nvPr userDrawn="1"/>
        </p:nvPicPr>
        <p:blipFill>
          <a:blip r:embed="rId9" cstate="print">
            <a:duotone>
              <a:prstClr val="black"/>
              <a:schemeClr val="accent6">
                <a:tint val="45000"/>
                <a:satMod val="400000"/>
              </a:schemeClr>
            </a:duotone>
            <a:lum contrast="59000"/>
          </a:blip>
          <a:stretch>
            <a:fillRect/>
          </a:stretch>
        </p:blipFill>
        <p:spPr>
          <a:xfrm>
            <a:off x="-16807" y="4967350"/>
            <a:ext cx="4476074" cy="809685"/>
          </a:xfrm>
          <a:prstGeom prst="rect">
            <a:avLst/>
          </a:prstGeom>
        </p:spPr>
      </p:pic>
      <p:pic>
        <p:nvPicPr>
          <p:cNvPr id="20" name="Picture 18" descr="Wave3.png"/>
          <p:cNvPicPr>
            <a:picLocks noChangeAspect="1"/>
          </p:cNvPicPr>
          <p:nvPr userDrawn="1"/>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1" name="Picture 19" descr="Wave11.png"/>
          <p:cNvPicPr>
            <a:picLocks noChangeAspect="1"/>
          </p:cNvPicPr>
          <p:nvPr userDrawn="1"/>
        </p:nvPicPr>
        <p:blipFill>
          <a:blip r:embed="rId3" cstate="print">
            <a:lum bright="70000" contrast="-70000"/>
          </a:blip>
          <a:stretch>
            <a:fillRect/>
          </a:stretch>
        </p:blipFill>
        <p:spPr>
          <a:xfrm>
            <a:off x="2590800" y="3260331"/>
            <a:ext cx="6553200" cy="3611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F3CAB21-1395-4141-91B7-B6012F24BF17}"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57CD05-1A93-40BF-BDF1-07CA5CA97E2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F3CAB21-1395-4141-91B7-B6012F24BF17}"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57CD05-1A93-40BF-BDF1-07CA5CA97E2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F3CAB21-1395-4141-91B7-B6012F24BF17}"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557CD05-1A93-40BF-BDF1-07CA5CA97E22}" type="slidenum">
              <a:rPr lang="ru-RU" smtClean="0"/>
              <a:pPr/>
              <a:t>‹#›</a:t>
            </a:fld>
            <a:endParaRPr lang="ru-RU"/>
          </a:p>
        </p:txBody>
      </p:sp>
      <p:pic>
        <p:nvPicPr>
          <p:cNvPr id="7" name="Picture 9" descr="Wave8.png"/>
          <p:cNvPicPr>
            <a:picLocks noChangeAspect="1"/>
          </p:cNvPicPr>
          <p:nvPr userDrawn="1"/>
        </p:nvPicPr>
        <p:blipFill>
          <a:blip r:embed="rId2" cstate="print">
            <a:duotone>
              <a:prstClr val="black"/>
              <a:schemeClr val="accent6">
                <a:tint val="45000"/>
                <a:satMod val="400000"/>
              </a:schemeClr>
            </a:duotone>
            <a:lum bright="23000" contrast="72000"/>
          </a:blip>
          <a:stretch>
            <a:fillRect/>
          </a:stretch>
        </p:blipFill>
        <p:spPr>
          <a:xfrm rot="5400000">
            <a:off x="-2816379" y="2865715"/>
            <a:ext cx="6857999" cy="1126571"/>
          </a:xfrm>
          <a:prstGeom prst="rect">
            <a:avLst/>
          </a:prstGeom>
        </p:spPr>
      </p:pic>
      <p:pic>
        <p:nvPicPr>
          <p:cNvPr id="8" name="Picture 8" descr="Wave8.png"/>
          <p:cNvPicPr>
            <a:picLocks noChangeAspect="1"/>
          </p:cNvPicPr>
          <p:nvPr userDrawn="1"/>
        </p:nvPicPr>
        <p:blipFill>
          <a:blip r:embed="rId3" cstate="print">
            <a:duotone>
              <a:schemeClr val="bg2">
                <a:shade val="45000"/>
                <a:satMod val="135000"/>
              </a:schemeClr>
              <a:prstClr val="white"/>
            </a:duotone>
            <a:lum bright="53000"/>
          </a:blip>
          <a:stretch>
            <a:fillRect/>
          </a:stretch>
        </p:blipFill>
        <p:spPr>
          <a:xfrm rot="5400000">
            <a:off x="-2891150" y="2830213"/>
            <a:ext cx="6858000" cy="1200958"/>
          </a:xfrm>
          <a:prstGeom prst="rect">
            <a:avLst/>
          </a:prstGeom>
        </p:spPr>
      </p:pic>
      <p:pic>
        <p:nvPicPr>
          <p:cNvPr id="9" name="Picture 6" descr="Wave8.png"/>
          <p:cNvPicPr>
            <a:picLocks noChangeAspect="1"/>
          </p:cNvPicPr>
          <p:nvPr userDrawn="1"/>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8"/>
          </a:xfrm>
          <a:prstGeom prst="rect">
            <a:avLst/>
          </a:prstGeom>
        </p:spPr>
      </p:pic>
      <p:pic>
        <p:nvPicPr>
          <p:cNvPr id="10" name="Picture 10" descr="Wave10.png"/>
          <p:cNvPicPr>
            <a:picLocks noChangeAspect="1"/>
          </p:cNvPicPr>
          <p:nvPr userDrawn="1"/>
        </p:nvPicPr>
        <p:blipFill>
          <a:blip r:embed="rId4" cstate="print">
            <a:duotone>
              <a:prstClr val="black"/>
              <a:schemeClr val="accent6">
                <a:tint val="45000"/>
                <a:satMod val="400000"/>
              </a:schemeClr>
            </a:duotone>
            <a:lum bright="9000" contrast="86000"/>
          </a:blip>
          <a:stretch>
            <a:fillRect/>
          </a:stretch>
        </p:blipFill>
        <p:spPr>
          <a:xfrm rot="5400000">
            <a:off x="-3062616" y="2956141"/>
            <a:ext cx="6858001" cy="945719"/>
          </a:xfrm>
          <a:prstGeom prst="rect">
            <a:avLst/>
          </a:prstGeom>
        </p:spPr>
      </p:pic>
      <p:pic>
        <p:nvPicPr>
          <p:cNvPr id="11" name="Picture 13" descr="Wave11.png"/>
          <p:cNvPicPr>
            <a:picLocks noChangeAspect="1"/>
          </p:cNvPicPr>
          <p:nvPr userDrawn="1"/>
        </p:nvPicPr>
        <p:blipFill>
          <a:blip r:embed="rId5" cstate="print">
            <a:duotone>
              <a:prstClr val="black"/>
              <a:schemeClr val="accent1">
                <a:tint val="45000"/>
                <a:satMod val="400000"/>
              </a:schemeClr>
            </a:duotone>
            <a:lum bright="26000" contrast="66000"/>
          </a:blip>
          <a:stretch>
            <a:fillRect/>
          </a:stretch>
        </p:blipFill>
        <p:spPr>
          <a:xfrm>
            <a:off x="-106475" y="5436296"/>
            <a:ext cx="9250475" cy="14359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2F3CAB21-1395-4141-91B7-B6012F24BF17}" type="datetimeFigureOut">
              <a:rPr lang="ru-RU" smtClean="0"/>
              <a:pPr/>
              <a:t>13.09.2020</a:t>
            </a:fld>
            <a:endParaRPr lang="ru-RU"/>
          </a:p>
        </p:txBody>
      </p:sp>
      <p:sp>
        <p:nvSpPr>
          <p:cNvPr id="8" name="Slide Number Placeholder 7"/>
          <p:cNvSpPr>
            <a:spLocks noGrp="1"/>
          </p:cNvSpPr>
          <p:nvPr>
            <p:ph type="sldNum" sz="quarter" idx="11"/>
          </p:nvPr>
        </p:nvSpPr>
        <p:spPr/>
        <p:txBody>
          <a:bodyPr/>
          <a:lstStyle/>
          <a:p>
            <a:fld id="{8557CD05-1A93-40BF-BDF1-07CA5CA97E22}"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F3CAB21-1395-4141-91B7-B6012F24BF17}"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57CD05-1A93-40BF-BDF1-07CA5CA97E2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F3CAB21-1395-4141-91B7-B6012F24BF17}" type="datetimeFigureOut">
              <a:rPr lang="ru-RU" smtClean="0"/>
              <a:pPr/>
              <a:t>13.09.2020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557CD05-1A93-40BF-BDF1-07CA5CA97E2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F3CAB21-1395-4141-91B7-B6012F24BF17}" type="datetimeFigureOut">
              <a:rPr lang="ru-RU" smtClean="0"/>
              <a:pPr/>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557CD05-1A93-40BF-BDF1-07CA5CA97E2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CAB21-1395-4141-91B7-B6012F24BF17}" type="datetimeFigureOut">
              <a:rPr lang="ru-RU" smtClean="0"/>
              <a:pPr/>
              <a:t>13.09.2020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557CD05-1A93-40BF-BDF1-07CA5CA97E2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F3CAB21-1395-4141-91B7-B6012F24BF17}"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557CD05-1A93-40BF-BDF1-07CA5CA97E22}"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F3CAB21-1395-4141-91B7-B6012F24BF17}"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557CD05-1A93-40BF-BDF1-07CA5CA97E22}" type="slidenum">
              <a:rPr lang="ru-RU" smtClean="0"/>
              <a:pPr/>
              <a:t>‹#›</a:t>
            </a:fld>
            <a:endParaRPr lang="ru-RU"/>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F3CAB21-1395-4141-91B7-B6012F24BF17}" type="datetimeFigureOut">
              <a:rPr lang="ru-RU" smtClean="0"/>
              <a:pPr/>
              <a:t>13.09.2020</a:t>
            </a:fld>
            <a:endParaRPr lang="ru-RU"/>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8557CD05-1A93-40BF-BDF1-07CA5CA97E22}" type="slidenum">
              <a:rPr lang="ru-RU" smtClean="0"/>
              <a:pPr/>
              <a:t>‹#›</a:t>
            </a:fld>
            <a:endParaRPr lang="ru-RU"/>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kk.wikipedia.org/wiki/%D0%A1%D0%B5%D0%BA%D1%80%D0%B5%D1%86%D0%B8%D1%8F" TargetMode="External"/><Relationship Id="rId2" Type="http://schemas.openxmlformats.org/officeDocument/2006/relationships/hyperlink" Target="https://kk.wikipedia.org/wiki/%D0%96%D2%AF%D0%B9%D0%BA%D0%B5_%D0%B6%D2%AF%D0%B9%D0%B5%D1%81%D1%96" TargetMode="External"/><Relationship Id="rId1" Type="http://schemas.openxmlformats.org/officeDocument/2006/relationships/slideLayout" Target="../slideLayouts/slideLayout3.xml"/><Relationship Id="rId6" Type="http://schemas.openxmlformats.org/officeDocument/2006/relationships/hyperlink" Target="https://kk.wikipedia.org/wiki/%D0%94%D0%B5%D0%BD%D0%B5" TargetMode="External"/><Relationship Id="rId5" Type="http://schemas.openxmlformats.org/officeDocument/2006/relationships/hyperlink" Target="https://kk.wikipedia.org/wiki/%D0%9C%D0%B8" TargetMode="External"/><Relationship Id="rId4" Type="http://schemas.openxmlformats.org/officeDocument/2006/relationships/hyperlink" Target="https://kk.wikipedia.org/w/index.php?title=%D0%9C%D1%96%D2%A3%D0%B5%D0%B7-%D2%9B%D2%B1%D0%BB%D1%8B%D2%9B&amp;action=edit&amp;redlink=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kk.wikipedia.org/w/index.php?title=%D0%A4%D0%B8%D0%B7%D0%B8%D0%BE%D0%BB%D0%BE%D0%B3%D0%B8%D1%8F%D0%BB%D1%8B%D2%9B_%D2%AF%D0%B4%D0%B5%D1%80%D1%96%D1%81%D1%82%D0%B5%D1%80&amp;action=edit&amp;redlink=1" TargetMode="External"/><Relationship Id="rId3" Type="http://schemas.openxmlformats.org/officeDocument/2006/relationships/hyperlink" Target="https://kk.wikipedia.org/wiki/%D0%A2%D0%B5%D1%80%D1%96" TargetMode="External"/><Relationship Id="rId7" Type="http://schemas.openxmlformats.org/officeDocument/2006/relationships/hyperlink" Target="https://kk.wikipedia.org/w/index.php?title=%D2%9A%D0%BE%D0%B7%D2%93%D0%B0%D0%BB%D1%8B%D1%81&amp;action=edit&amp;redlink=1" TargetMode="External"/><Relationship Id="rId2" Type="http://schemas.openxmlformats.org/officeDocument/2006/relationships/hyperlink" Target="https://kk.wikipedia.org/wiki/%D0%95%D1%82%D0%B5%D0%BA%D0%BA%D1%96%D1%80" TargetMode="External"/><Relationship Id="rId1" Type="http://schemas.openxmlformats.org/officeDocument/2006/relationships/slideLayout" Target="../slideLayouts/slideLayout2.xml"/><Relationship Id="rId6" Type="http://schemas.openxmlformats.org/officeDocument/2006/relationships/hyperlink" Target="https://kk.wikipedia.org/w/index.php?title=%D0%9C%D2%B1%D1%80%D1%82&amp;action=edit&amp;redlink=1" TargetMode="External"/><Relationship Id="rId5" Type="http://schemas.openxmlformats.org/officeDocument/2006/relationships/hyperlink" Target="https://kk.wikipedia.org/wiki/%D0%A1%D0%B0%D2%9B%D0%B0%D0%BB" TargetMode="External"/><Relationship Id="rId4" Type="http://schemas.openxmlformats.org/officeDocument/2006/relationships/hyperlink" Target="https://kk.wikipedia.org/wiki/%D0%96%D1%8B%D0%BD%D1%8B%D1%81_%D0%BC%D2%AF%D1%88%D0%B5%D0%BB%D0%B5%D1%80%D1%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625" y="1683385"/>
            <a:ext cx="8417256"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800" b="1" dirty="0" smtClean="0">
                <a:solidFill>
                  <a:srgbClr val="0000FF"/>
                </a:solidFill>
                <a:latin typeface="Times New Roman" panose="02020603050405020304" pitchFamily="18" charset="0"/>
                <a:cs typeface="Times New Roman" panose="02020603050405020304" pitchFamily="18" charset="0"/>
              </a:rPr>
              <a:t>15 </a:t>
            </a:r>
            <a:r>
              <a:rPr lang="ru-RU" sz="2800" b="1" dirty="0" err="1" smtClean="0">
                <a:solidFill>
                  <a:srgbClr val="0000FF"/>
                </a:solidFill>
                <a:latin typeface="Times New Roman" panose="02020603050405020304" pitchFamily="18" charset="0"/>
                <a:cs typeface="Times New Roman" panose="02020603050405020304" pitchFamily="18" charset="0"/>
              </a:rPr>
              <a:t>-</a:t>
            </a:r>
            <a:r>
              <a:rPr lang="ru-RU" sz="2800" b="1" dirty="0" err="1" smtClean="0">
                <a:ln/>
                <a:solidFill>
                  <a:srgbClr val="0000FF"/>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дәріс</a:t>
            </a:r>
            <a:r>
              <a:rPr lang="ru-RU" sz="2800" b="1" dirty="0" err="1" smtClean="0">
                <a:solidFill>
                  <a:srgbClr val="0000FF"/>
                </a:solidFill>
                <a:latin typeface="Times New Roman" panose="02020603050405020304" pitchFamily="18" charset="0"/>
                <a:cs typeface="Times New Roman" panose="02020603050405020304" pitchFamily="18" charset="0"/>
              </a:rPr>
              <a:t> </a:t>
            </a:r>
            <a:r>
              <a:rPr lang="ru-RU" sz="2800" b="1" dirty="0" smtClean="0">
                <a:solidFill>
                  <a:srgbClr val="0000FF"/>
                </a:solidFill>
                <a:latin typeface="Times New Roman" panose="02020603050405020304" pitchFamily="18" charset="0"/>
                <a:cs typeface="Times New Roman" panose="02020603050405020304" pitchFamily="18" charset="0"/>
              </a:rPr>
              <a:t/>
            </a:r>
            <a:br>
              <a:rPr lang="ru-RU" sz="2800" b="1" dirty="0" smtClean="0">
                <a:solidFill>
                  <a:srgbClr val="0000FF"/>
                </a:solidFill>
                <a:latin typeface="Times New Roman" panose="02020603050405020304" pitchFamily="18" charset="0"/>
                <a:cs typeface="Times New Roman" panose="02020603050405020304" pitchFamily="18" charset="0"/>
              </a:rPr>
            </a:br>
            <a:r>
              <a:rPr lang="ru-RU" sz="3200" b="1" dirty="0" smtClean="0">
                <a:solidFill>
                  <a:srgbClr val="0000FF"/>
                </a:solidFill>
                <a:latin typeface="Times New Roman" panose="02020603050405020304" pitchFamily="18" charset="0"/>
                <a:cs typeface="Times New Roman" panose="02020603050405020304" pitchFamily="18" charset="0"/>
              </a:rPr>
              <a:t>Ж</a:t>
            </a:r>
            <a:r>
              <a:rPr lang="kk-KZ" sz="3200" b="1" dirty="0" smtClean="0">
                <a:solidFill>
                  <a:srgbClr val="0000FF"/>
                </a:solidFill>
                <a:latin typeface="Times New Roman" panose="02020603050405020304" pitchFamily="18" charset="0"/>
                <a:cs typeface="Times New Roman" panose="02020603050405020304" pitchFamily="18" charset="0"/>
              </a:rPr>
              <a:t>Асөспірімдік және бозбалалық кезең</a:t>
            </a:r>
            <a:r>
              <a:rPr lang="kk-KZ" sz="3200" b="1" dirty="0" smtClean="0">
                <a:solidFill>
                  <a:srgbClr val="0000FF"/>
                </a:solidFill>
                <a:latin typeface="Times New Roman" panose="02020603050405020304" pitchFamily="18" charset="0"/>
                <a:cs typeface="Times New Roman" panose="02020603050405020304" pitchFamily="18" charset="0"/>
              </a:rPr>
              <a:t>. өсу процестерінің ,</a:t>
            </a:r>
            <a:r>
              <a:rPr lang="kk-KZ" sz="3200" b="1" dirty="0" smtClean="0">
                <a:solidFill>
                  <a:srgbClr val="0000FF"/>
                </a:solidFill>
                <a:latin typeface="Times New Roman" panose="02020603050405020304" pitchFamily="18" charset="0"/>
                <a:cs typeface="Times New Roman" panose="02020603050405020304" pitchFamily="18" charset="0"/>
              </a:rPr>
              <a:t>метаболизмнің және вегатативтік функциялардың жыныстық жетілу кезіндегі сипаттамасы.</a:t>
            </a:r>
            <a:r>
              <a:rPr lang="ru-RU" sz="3200" b="1" dirty="0" smtClean="0">
                <a:ln/>
                <a:solidFill>
                  <a:srgbClr val="0000FF"/>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endParaRPr lang="en-US" sz="3200" b="1" dirty="0">
              <a:ln/>
              <a:solidFill>
                <a:srgbClr val="0000FF"/>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91873" y="4360776"/>
            <a:ext cx="4541560" cy="642882"/>
          </a:xfrm>
        </p:spPr>
        <p:txBody>
          <a:bodyPr>
            <a:normAutofit/>
          </a:bodyPr>
          <a:lstStyle/>
          <a:p>
            <a:endParaRPr lang="kk-KZ" sz="2000" b="1" dirty="0" smtClean="0">
              <a:solidFill>
                <a:schemeClr val="tx1"/>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1074057" y="145143"/>
            <a:ext cx="6916919" cy="94109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b="1" noProof="0" dirty="0" err="1">
                <a:latin typeface="Times New Roman" panose="02020603050405020304" pitchFamily="18" charset="0"/>
                <a:cs typeface="Times New Roman" panose="02020603050405020304" pitchFamily="18" charset="0"/>
              </a:rPr>
              <a:t>Ә</a:t>
            </a:r>
            <a:r>
              <a:rPr kumimoji="0" lang="ru-RU" b="1"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л</a:t>
            </a:r>
            <a:r>
              <a:rPr kumimoji="0" lang="ru-RU" b="1"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Фараби</a:t>
            </a:r>
            <a:r>
              <a:rPr kumimoji="0" lang="ru-RU" b="1"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атындағы</a:t>
            </a:r>
            <a:r>
              <a:rPr kumimoji="0" lang="ru-RU" b="1"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Қазақ</a:t>
            </a:r>
            <a:r>
              <a:rPr kumimoji="0" lang="ru-RU" b="1"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Ұлттық</a:t>
            </a:r>
            <a:r>
              <a:rPr kumimoji="0" lang="ru-RU" b="1"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Университеті</a:t>
            </a:r>
            <a:endParaRPr kumimoji="0" lang="ru-RU" b="1"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kk-KZ" b="1" dirty="0" smtClean="0">
                <a:latin typeface="Times New Roman" panose="02020603050405020304" pitchFamily="18" charset="0"/>
                <a:cs typeface="Times New Roman" panose="02020603050405020304" pitchFamily="18" charset="0"/>
              </a:rPr>
              <a:t>Биология және биотехнология факультеті</a:t>
            </a:r>
            <a:endParaRPr kumimoji="0" lang="en-US"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47800"/>
            <a:ext cx="7772400" cy="5286829"/>
          </a:xfrm>
        </p:spPr>
        <p:txBody>
          <a:bodyPr/>
          <a:lstStyle/>
          <a:p>
            <a:pPr lvl="0"/>
            <a:r>
              <a:rPr lang="ru-RU" sz="2400" cap="none" dirty="0" err="1" smtClean="0">
                <a:latin typeface="+mn-lt"/>
                <a:cs typeface="Times New Roman" panose="02020603050405020304" pitchFamily="18" charset="0"/>
              </a:rPr>
              <a:t>Барлық</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мүшелері</a:t>
            </a:r>
            <a:r>
              <a:rPr lang="ru-RU" sz="2400" cap="none" dirty="0" smtClean="0">
                <a:latin typeface="+mn-lt"/>
                <a:cs typeface="Times New Roman" panose="02020603050405020304" pitchFamily="18" charset="0"/>
              </a:rPr>
              <a:t> мен </a:t>
            </a:r>
            <a:r>
              <a:rPr lang="ru-RU" sz="2400" cap="none" dirty="0" err="1" smtClean="0">
                <a:latin typeface="+mn-lt"/>
                <a:cs typeface="Times New Roman" panose="02020603050405020304" pitchFamily="18" charset="0"/>
              </a:rPr>
              <a:t>мүшелер</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жүйесінің</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калыптасуы</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толығымен</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жетіледі</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hlinkClick r:id="rId2" tooltip="Жүйке жүйесі"/>
              </a:rPr>
              <a:t>Жүйке</a:t>
            </a:r>
            <a:r>
              <a:rPr lang="ru-RU" sz="2400" cap="none" dirty="0" smtClean="0">
                <a:latin typeface="+mn-lt"/>
                <a:cs typeface="Times New Roman" panose="02020603050405020304" pitchFamily="18" charset="0"/>
                <a:hlinkClick r:id="rId2" tooltip="Жүйке жүйесі"/>
              </a:rPr>
              <a:t> </a:t>
            </a:r>
            <a:r>
              <a:rPr lang="ru-RU" sz="2400" cap="none" dirty="0" err="1" smtClean="0">
                <a:latin typeface="+mn-lt"/>
                <a:cs typeface="Times New Roman" panose="02020603050405020304" pitchFamily="18" charset="0"/>
                <a:hlinkClick r:id="rId2" tooltip="Жүйке жүйесі"/>
              </a:rPr>
              <a:t>жүйесі</a:t>
            </a:r>
            <a:r>
              <a:rPr lang="ru-RU" sz="2400" cap="none" dirty="0" smtClean="0">
                <a:latin typeface="+mn-lt"/>
                <a:cs typeface="Times New Roman" panose="02020603050405020304" pitchFamily="18" charset="0"/>
              </a:rPr>
              <a:t> мен </a:t>
            </a:r>
            <a:r>
              <a:rPr lang="ru-RU" sz="2400" cap="none" dirty="0" err="1" smtClean="0">
                <a:latin typeface="+mn-lt"/>
                <a:cs typeface="Times New Roman" panose="02020603050405020304" pitchFamily="18" charset="0"/>
              </a:rPr>
              <a:t>ішкі</a:t>
            </a:r>
            <a:r>
              <a:rPr lang="ru-RU" sz="2400" cap="none" dirty="0" smtClean="0">
                <a:latin typeface="+mn-lt"/>
                <a:cs typeface="Times New Roman" panose="02020603050405020304" pitchFamily="18" charset="0"/>
              </a:rPr>
              <a:t> </a:t>
            </a:r>
            <a:r>
              <a:rPr lang="ru-RU" sz="2400" cap="none" dirty="0" smtClean="0">
                <a:latin typeface="+mn-lt"/>
                <a:cs typeface="Times New Roman" panose="02020603050405020304" pitchFamily="18" charset="0"/>
                <a:hlinkClick r:id="rId3" tooltip="Секреция"/>
              </a:rPr>
              <a:t>секреция</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бездерінің</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қызметі</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бірімен-бірі</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үйлесімді</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жүреді</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Ағзадағы</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барлық</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физиологиялық</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үдерістердің</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жүруінде</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hlinkClick r:id="rId4" tooltip="Міңез-құлық (мұндай бет жоқ)"/>
              </a:rPr>
              <a:t>міңез-құлық</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әрекеттерін</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басқаруда</a:t>
            </a:r>
            <a:r>
              <a:rPr lang="ru-RU" sz="2400" cap="none" dirty="0" smtClean="0">
                <a:latin typeface="+mn-lt"/>
                <a:cs typeface="Times New Roman" panose="02020603050405020304" pitchFamily="18" charset="0"/>
              </a:rPr>
              <a:t> </a:t>
            </a:r>
            <a:r>
              <a:rPr lang="ru-RU" sz="2400" cap="none" dirty="0" smtClean="0">
                <a:latin typeface="+mn-lt"/>
                <a:cs typeface="Times New Roman" panose="02020603050405020304" pitchFamily="18" charset="0"/>
                <a:hlinkClick r:id="rId5" tooltip="Ми"/>
              </a:rPr>
              <a:t>ми</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кыртысының</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реттеу</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қызметі</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артады</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Тежелу</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үдерісінің</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басымдылығы</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байкалады</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Эстетикалық</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көңіл</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күйі</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акыл</a:t>
            </a:r>
            <a:r>
              <a:rPr lang="ru-RU" sz="2400" cap="none" dirty="0" smtClean="0">
                <a:latin typeface="+mn-lt"/>
                <a:cs typeface="Times New Roman" panose="02020603050405020304" pitchFamily="18" charset="0"/>
              </a:rPr>
              <a:t>-ой, </a:t>
            </a:r>
            <a:r>
              <a:rPr lang="ru-RU" sz="2400" cap="none" dirty="0" err="1" smtClean="0">
                <a:latin typeface="+mn-lt"/>
                <a:cs typeface="Times New Roman" panose="02020603050405020304" pitchFamily="18" charset="0"/>
              </a:rPr>
              <a:t>жауапкершілігі</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және</a:t>
            </a:r>
            <a:r>
              <a:rPr lang="ru-RU" sz="2400" cap="none" dirty="0" smtClean="0">
                <a:latin typeface="+mn-lt"/>
                <a:cs typeface="Times New Roman" panose="02020603050405020304" pitchFamily="18" charset="0"/>
              </a:rPr>
              <a:t> т. Б. </a:t>
            </a:r>
            <a:r>
              <a:rPr lang="ru-RU" sz="2400" cap="none" dirty="0" err="1" smtClean="0">
                <a:latin typeface="+mn-lt"/>
                <a:cs typeface="Times New Roman" panose="02020603050405020304" pitchFamily="18" charset="0"/>
              </a:rPr>
              <a:t>Қасиеттер</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толық</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калыптасады</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Адамның</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hlinkClick r:id="rId6" tooltip="Дене"/>
              </a:rPr>
              <a:t>дене</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еңбегі</a:t>
            </a:r>
            <a:r>
              <a:rPr lang="ru-RU" sz="2400" cap="none" dirty="0" smtClean="0">
                <a:latin typeface="+mn-lt"/>
                <a:cs typeface="Times New Roman" panose="02020603050405020304" pitchFamily="18" charset="0"/>
              </a:rPr>
              <a:t> мен ой </a:t>
            </a:r>
            <a:r>
              <a:rPr lang="ru-RU" sz="2400" cap="none" dirty="0" err="1" smtClean="0">
                <a:latin typeface="+mn-lt"/>
                <a:cs typeface="Times New Roman" panose="02020603050405020304" pitchFamily="18" charset="0"/>
              </a:rPr>
              <a:t>еңбегінің</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жұмыс</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істеу</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кабілеті</a:t>
            </a:r>
            <a:r>
              <a:rPr lang="ru-RU" sz="2400" cap="none" dirty="0" smtClean="0">
                <a:latin typeface="+mn-lt"/>
                <a:cs typeface="Times New Roman" panose="02020603050405020304" pitchFamily="18" charset="0"/>
              </a:rPr>
              <a:t> де арта </a:t>
            </a:r>
            <a:r>
              <a:rPr lang="ru-RU" sz="2400" cap="none" dirty="0" err="1" smtClean="0">
                <a:latin typeface="+mn-lt"/>
                <a:cs typeface="Times New Roman" panose="02020603050405020304" pitchFamily="18" charset="0"/>
              </a:rPr>
              <a:t>түседі</a:t>
            </a:r>
            <a:r>
              <a:rPr lang="ru-RU" sz="2400" cap="none" dirty="0" smtClean="0">
                <a:latin typeface="+mn-lt"/>
                <a:cs typeface="Times New Roman" panose="02020603050405020304" pitchFamily="18" charset="0"/>
              </a:rPr>
              <a:t>. Жеке </a:t>
            </a:r>
            <a:r>
              <a:rPr lang="ru-RU" sz="2400" cap="none" dirty="0" err="1" smtClean="0">
                <a:latin typeface="+mn-lt"/>
                <a:cs typeface="Times New Roman" panose="02020603050405020304" pitchFamily="18" charset="0"/>
              </a:rPr>
              <a:t>мүшелерінің</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өсуі</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тоқтайды</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Жыныстық</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тұрғыдан</a:t>
            </a:r>
            <a:r>
              <a:rPr lang="ru-RU" sz="2400" cap="none" dirty="0" smtClean="0">
                <a:latin typeface="+mn-lt"/>
                <a:cs typeface="Times New Roman" panose="02020603050405020304" pitchFamily="18" charset="0"/>
              </a:rPr>
              <a:t> да </a:t>
            </a:r>
            <a:r>
              <a:rPr lang="ru-RU" sz="2400" cap="none" dirty="0" err="1" smtClean="0">
                <a:latin typeface="+mn-lt"/>
                <a:cs typeface="Times New Roman" panose="02020603050405020304" pitchFamily="18" charset="0"/>
              </a:rPr>
              <a:t>толық</a:t>
            </a:r>
            <a:r>
              <a:rPr lang="ru-RU" sz="2400" cap="none" dirty="0" smtClean="0">
                <a:latin typeface="+mn-lt"/>
                <a:cs typeface="Times New Roman" panose="02020603050405020304" pitchFamily="18" charset="0"/>
              </a:rPr>
              <a:t> </a:t>
            </a:r>
            <a:r>
              <a:rPr lang="ru-RU" sz="2400" cap="none" dirty="0" err="1" smtClean="0">
                <a:latin typeface="+mn-lt"/>
                <a:cs typeface="Times New Roman" panose="02020603050405020304" pitchFamily="18" charset="0"/>
              </a:rPr>
              <a:t>жетіледі</a:t>
            </a:r>
            <a:r>
              <a:rPr lang="ru-RU" sz="2400" cap="none" dirty="0" smtClean="0">
                <a:latin typeface="+mn-lt"/>
                <a:cs typeface="Times New Roman" panose="02020603050405020304" pitchFamily="18" charset="0"/>
              </a:rPr>
              <a:t>.</a:t>
            </a:r>
            <a:br>
              <a:rPr lang="ru-RU" sz="2400" cap="none" dirty="0" smtClean="0">
                <a:latin typeface="+mn-lt"/>
                <a:cs typeface="Times New Roman" panose="02020603050405020304" pitchFamily="18" charset="0"/>
              </a:rPr>
            </a:br>
            <a:endParaRPr lang="ru-RU" sz="2400" cap="none" dirty="0">
              <a:latin typeface="+mn-lt"/>
              <a:cs typeface="Times New Roman" panose="02020603050405020304" pitchFamily="18" charset="0"/>
            </a:endParaRPr>
          </a:p>
        </p:txBody>
      </p:sp>
      <p:sp>
        <p:nvSpPr>
          <p:cNvPr id="3" name="Текст 2"/>
          <p:cNvSpPr>
            <a:spLocks noGrp="1"/>
          </p:cNvSpPr>
          <p:nvPr>
            <p:ph type="body" idx="1"/>
          </p:nvPr>
        </p:nvSpPr>
        <p:spPr/>
        <p:txBody>
          <a:bodyPr>
            <a:normAutofit/>
          </a:bodyPr>
          <a:lstStyle/>
          <a:p>
            <a:pPr algn="ctr"/>
            <a:r>
              <a:rPr lang="ru-RU" sz="2800" b="1" cap="none" dirty="0" err="1" smtClean="0">
                <a:latin typeface="+mn-lt"/>
              </a:rPr>
              <a:t>Балғын</a:t>
            </a:r>
            <a:r>
              <a:rPr lang="ru-RU" sz="2800" b="1" cap="none" dirty="0" smtClean="0">
                <a:latin typeface="+mn-lt"/>
              </a:rPr>
              <a:t> </a:t>
            </a:r>
            <a:r>
              <a:rPr lang="ru-RU" sz="2800" b="1" cap="none" dirty="0" err="1" smtClean="0">
                <a:latin typeface="+mn-lt"/>
              </a:rPr>
              <a:t>жастық</a:t>
            </a:r>
            <a:r>
              <a:rPr lang="ru-RU" sz="2800" b="1" cap="none" dirty="0" smtClean="0">
                <a:latin typeface="+mn-lt"/>
              </a:rPr>
              <a:t> (</a:t>
            </a:r>
            <a:r>
              <a:rPr lang="ru-RU" sz="2800" b="1" cap="none" dirty="0" err="1" smtClean="0">
                <a:latin typeface="+mn-lt"/>
              </a:rPr>
              <a:t>бойжеткен</a:t>
            </a:r>
            <a:r>
              <a:rPr lang="ru-RU" sz="2800" b="1" cap="none" dirty="0" smtClean="0">
                <a:latin typeface="+mn-lt"/>
              </a:rPr>
              <a:t>, </a:t>
            </a:r>
            <a:r>
              <a:rPr lang="ru-RU" sz="2800" b="1" cap="none" dirty="0" err="1" smtClean="0">
                <a:latin typeface="+mn-lt"/>
              </a:rPr>
              <a:t>бозбала</a:t>
            </a:r>
            <a:r>
              <a:rPr lang="ru-RU" sz="2800" b="1" cap="none" dirty="0" smtClean="0">
                <a:latin typeface="+mn-lt"/>
              </a:rPr>
              <a:t>) </a:t>
            </a:r>
            <a:r>
              <a:rPr lang="ru-RU" sz="2800" b="1" cap="none" dirty="0" err="1" smtClean="0">
                <a:latin typeface="+mn-lt"/>
              </a:rPr>
              <a:t>кезең</a:t>
            </a:r>
            <a:r>
              <a:rPr lang="ru-RU" sz="2800" b="1" cap="none" dirty="0" smtClean="0">
                <a:latin typeface="+mn-lt"/>
              </a:rPr>
              <a:t>.</a:t>
            </a:r>
            <a:r>
              <a:rPr lang="ru-RU" sz="2800" cap="none" dirty="0" smtClean="0">
                <a:latin typeface="+mn-lt"/>
              </a:rPr>
              <a:t> </a:t>
            </a:r>
            <a:endParaRPr lang="ru-RU" sz="2800" cap="none" dirty="0">
              <a:latin typeface="+mn-lt"/>
            </a:endParaRPr>
          </a:p>
        </p:txBody>
      </p:sp>
    </p:spTree>
    <p:extLst>
      <p:ext uri="{BB962C8B-B14F-4D97-AF65-F5344CB8AC3E}">
        <p14:creationId xmlns="" xmlns:p14="http://schemas.microsoft.com/office/powerpoint/2010/main" val="373714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
            <a:ext cx="5457371" cy="36140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89943" y="3614057"/>
            <a:ext cx="6154058" cy="32439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63885" y="0"/>
            <a:ext cx="4180115" cy="36140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3375794"/>
            <a:ext cx="3686629" cy="34822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95811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47799"/>
            <a:ext cx="7772400" cy="4909457"/>
          </a:xfrm>
        </p:spPr>
        <p:txBody>
          <a:bodyPr/>
          <a:lstStyle/>
          <a:p>
            <a:r>
              <a:rPr lang="ru-RU" sz="2800" cap="none" dirty="0" err="1" smtClean="0">
                <a:latin typeface="Times New Roman" panose="02020603050405020304" pitchFamily="18" charset="0"/>
                <a:cs typeface="Times New Roman" panose="02020603050405020304" pitchFamily="18" charset="0"/>
              </a:rPr>
              <a:t>мысалы</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баланың</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ішетін</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solidFill>
                  <a:srgbClr val="C00000"/>
                </a:solidFill>
                <a:latin typeface="Times New Roman" panose="02020603050405020304" pitchFamily="18" charset="0"/>
                <a:cs typeface="Times New Roman" panose="02020603050405020304" pitchFamily="18" charset="0"/>
              </a:rPr>
              <a:t>тамағы</a:t>
            </a:r>
            <a:r>
              <a:rPr lang="ru-RU" sz="2800" cap="none" dirty="0" smtClean="0">
                <a:solidFill>
                  <a:srgbClr val="C00000"/>
                </a:solidFill>
                <a:latin typeface="Times New Roman" panose="02020603050405020304" pitchFamily="18" charset="0"/>
                <a:cs typeface="Times New Roman" panose="02020603050405020304" pitchFamily="18" charset="0"/>
              </a:rPr>
              <a:t>, </a:t>
            </a:r>
            <a:r>
              <a:rPr lang="ru-RU" sz="2800" cap="none" dirty="0" err="1" smtClean="0">
                <a:solidFill>
                  <a:srgbClr val="C00000"/>
                </a:solidFill>
                <a:latin typeface="Times New Roman" panose="02020603050405020304" pitchFamily="18" charset="0"/>
                <a:cs typeface="Times New Roman" panose="02020603050405020304" pitchFamily="18" charset="0"/>
              </a:rPr>
              <a:t>еңбек</a:t>
            </a:r>
            <a:r>
              <a:rPr lang="ru-RU" sz="2800" cap="none" dirty="0" smtClean="0">
                <a:solidFill>
                  <a:srgbClr val="C00000"/>
                </a:solidFill>
                <a:latin typeface="Times New Roman" panose="02020603050405020304" pitchFamily="18" charset="0"/>
                <a:cs typeface="Times New Roman" panose="02020603050405020304" pitchFamily="18" charset="0"/>
              </a:rPr>
              <a:t>, спорт</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алайда</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әсер</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ететін</a:t>
            </a:r>
            <a:r>
              <a:rPr lang="ru-RU" sz="2800" cap="none" dirty="0" smtClean="0">
                <a:latin typeface="Times New Roman" panose="02020603050405020304" pitchFamily="18" charset="0"/>
                <a:cs typeface="Times New Roman" panose="02020603050405020304" pitchFamily="18" charset="0"/>
              </a:rPr>
              <a:t> осы </a:t>
            </a:r>
            <a:r>
              <a:rPr lang="ru-RU" sz="2800" cap="none" dirty="0" err="1" smtClean="0">
                <a:latin typeface="Times New Roman" panose="02020603050405020304" pitchFamily="18" charset="0"/>
                <a:cs typeface="Times New Roman" panose="02020603050405020304" pitchFamily="18" charset="0"/>
              </a:rPr>
              <a:t>жағдайлардың</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өзінде</a:t>
            </a:r>
            <a:r>
              <a:rPr lang="ru-RU" sz="2800" cap="none" dirty="0" smtClean="0">
                <a:latin typeface="Times New Roman" panose="02020603050405020304" pitchFamily="18" charset="0"/>
                <a:cs typeface="Times New Roman" panose="02020603050405020304" pitchFamily="18" charset="0"/>
              </a:rPr>
              <a:t> де </a:t>
            </a:r>
            <a:r>
              <a:rPr lang="ru-RU" sz="2800" cap="none" dirty="0" err="1" smtClean="0">
                <a:latin typeface="Times New Roman" panose="02020603050405020304" pitchFamily="18" charset="0"/>
                <a:cs typeface="Times New Roman" panose="02020603050405020304" pitchFamily="18" charset="0"/>
              </a:rPr>
              <a:t>белгілі</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бір</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заңдылықтар</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болады</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мысалы</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баланың</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аяғы</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кеудесіне</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қарағанда</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жылдам</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өседі</a:t>
            </a:r>
            <a:r>
              <a:rPr lang="ru-RU" sz="2800" cap="none" dirty="0" smtClean="0">
                <a:latin typeface="Times New Roman" panose="02020603050405020304" pitchFamily="18" charset="0"/>
                <a:cs typeface="Times New Roman" panose="02020603050405020304" pitchFamily="18" charset="0"/>
              </a:rPr>
              <a:t> де </a:t>
            </a:r>
            <a:r>
              <a:rPr lang="ru-RU" sz="2800" cap="none" dirty="0" err="1" smtClean="0">
                <a:latin typeface="Times New Roman" panose="02020603050405020304" pitchFamily="18" charset="0"/>
                <a:cs typeface="Times New Roman" panose="02020603050405020304" pitchFamily="18" charset="0"/>
              </a:rPr>
              <a:t>ерекше</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ұзын</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сияқты</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болып</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көрінеді</a:t>
            </a:r>
            <a:r>
              <a:rPr lang="ru-RU" sz="2800" cap="none" dirty="0" smtClean="0">
                <a:latin typeface="Times New Roman" panose="02020603050405020304" pitchFamily="18" charset="0"/>
                <a:cs typeface="Times New Roman" panose="02020603050405020304" pitchFamily="18" charset="0"/>
              </a:rPr>
              <a:t>. бала </a:t>
            </a:r>
            <a:r>
              <a:rPr lang="ru-RU" sz="2800" cap="none" dirty="0" err="1" smtClean="0">
                <a:latin typeface="Times New Roman" panose="02020603050405020304" pitchFamily="18" charset="0"/>
                <a:cs typeface="Times New Roman" panose="02020603050405020304" pitchFamily="18" charset="0"/>
              </a:rPr>
              <a:t>денесінің</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өсуіндегі</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осындай</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әркелкілік</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дененің</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басқа</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мүшелері</a:t>
            </a:r>
            <a:r>
              <a:rPr lang="ru-RU" sz="2800" cap="none" dirty="0" smtClean="0">
                <a:latin typeface="Times New Roman" panose="02020603050405020304" pitchFamily="18" charset="0"/>
                <a:cs typeface="Times New Roman" panose="02020603050405020304" pitchFamily="18" charset="0"/>
              </a:rPr>
              <a:t> мен </a:t>
            </a:r>
            <a:r>
              <a:rPr lang="ru-RU" sz="2800" cap="none" dirty="0" err="1" smtClean="0">
                <a:latin typeface="Times New Roman" panose="02020603050405020304" pitchFamily="18" charset="0"/>
                <a:cs typeface="Times New Roman" panose="02020603050405020304" pitchFamily="18" charset="0"/>
              </a:rPr>
              <a:t>органдарында</a:t>
            </a:r>
            <a:r>
              <a:rPr lang="ru-RU" sz="2800" cap="none" dirty="0" smtClean="0">
                <a:latin typeface="Times New Roman" panose="02020603050405020304" pitchFamily="18" charset="0"/>
                <a:cs typeface="Times New Roman" panose="02020603050405020304" pitchFamily="18" charset="0"/>
              </a:rPr>
              <a:t> да </a:t>
            </a:r>
            <a:r>
              <a:rPr lang="ru-RU" sz="2800" cap="none" dirty="0" err="1" smtClean="0">
                <a:latin typeface="Times New Roman" panose="02020603050405020304" pitchFamily="18" charset="0"/>
                <a:cs typeface="Times New Roman" panose="02020603050405020304" pitchFamily="18" charset="0"/>
              </a:rPr>
              <a:t>көрініс</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береді</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мысалы</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сүйек</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етке</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қарағанда</a:t>
            </a:r>
            <a:r>
              <a:rPr lang="ru-RU" sz="2800" cap="none" dirty="0" smtClean="0">
                <a:latin typeface="Times New Roman" panose="02020603050405020304" pitchFamily="18" charset="0"/>
                <a:cs typeface="Times New Roman" panose="02020603050405020304" pitchFamily="18" charset="0"/>
              </a:rPr>
              <a:t> тез </a:t>
            </a:r>
            <a:r>
              <a:rPr lang="ru-RU" sz="2800" cap="none" dirty="0" err="1" smtClean="0">
                <a:latin typeface="Times New Roman" panose="02020603050405020304" pitchFamily="18" charset="0"/>
                <a:cs typeface="Times New Roman" panose="02020603050405020304" pitchFamily="18" charset="0"/>
              </a:rPr>
              <a:t>өседі</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сүйектің</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өте</a:t>
            </a:r>
            <a:r>
              <a:rPr lang="ru-RU" sz="2800" cap="none" dirty="0" smtClean="0">
                <a:latin typeface="Times New Roman" panose="02020603050405020304" pitchFamily="18" charset="0"/>
                <a:cs typeface="Times New Roman" panose="02020603050405020304" pitchFamily="18" charset="0"/>
              </a:rPr>
              <a:t> тез </a:t>
            </a:r>
            <a:r>
              <a:rPr lang="ru-RU" sz="2800" cap="none" dirty="0" err="1" smtClean="0">
                <a:latin typeface="Times New Roman" panose="02020603050405020304" pitchFamily="18" charset="0"/>
                <a:cs typeface="Times New Roman" panose="02020603050405020304" pitchFamily="18" charset="0"/>
              </a:rPr>
              <a:t>өсуі</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кейде</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жанға</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батарлықтай</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ауыратыны</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байқалады</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денесі</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құрысып</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қатты</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мазасынданып</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баланың</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берекесі</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кетеді</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соның</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әсерімен</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баланың</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мінезінде</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ашушаңдық</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қызбалық</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пайда</a:t>
            </a:r>
            <a:r>
              <a:rPr lang="ru-RU" sz="2800" cap="none" dirty="0" smtClean="0">
                <a:latin typeface="Times New Roman" panose="02020603050405020304" pitchFamily="18" charset="0"/>
                <a:cs typeface="Times New Roman" panose="02020603050405020304" pitchFamily="18" charset="0"/>
              </a:rPr>
              <a:t> </a:t>
            </a:r>
            <a:r>
              <a:rPr lang="ru-RU" sz="2800" cap="none" dirty="0" err="1" smtClean="0">
                <a:latin typeface="Times New Roman" panose="02020603050405020304" pitchFamily="18" charset="0"/>
                <a:cs typeface="Times New Roman" panose="02020603050405020304" pitchFamily="18" charset="0"/>
              </a:rPr>
              <a:t>болады</a:t>
            </a:r>
            <a:r>
              <a:rPr lang="ru-RU" sz="2800" cap="none" dirty="0" smtClean="0">
                <a:latin typeface="Times New Roman" panose="02020603050405020304" pitchFamily="18" charset="0"/>
                <a:cs typeface="Times New Roman" panose="02020603050405020304" pitchFamily="18" charset="0"/>
              </a:rPr>
              <a:t>.</a:t>
            </a:r>
            <a:endParaRPr lang="ru-RU" sz="2800" cap="none"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normAutofit/>
          </a:bodyPr>
          <a:lstStyle/>
          <a:p>
            <a:pPr algn="ctr"/>
            <a:r>
              <a:rPr lang="ru-RU" sz="2800" b="1" cap="none" dirty="0" err="1" smtClean="0">
                <a:latin typeface="Times New Roman" panose="02020603050405020304" pitchFamily="18" charset="0"/>
                <a:cs typeface="Times New Roman" panose="02020603050405020304" pitchFamily="18" charset="0"/>
              </a:rPr>
              <a:t>Баланың</a:t>
            </a:r>
            <a:r>
              <a:rPr lang="ru-RU" sz="2800" b="1" cap="none" dirty="0" smtClean="0">
                <a:latin typeface="Times New Roman" panose="02020603050405020304" pitchFamily="18" charset="0"/>
                <a:cs typeface="Times New Roman" panose="02020603050405020304" pitchFamily="18" charset="0"/>
              </a:rPr>
              <a:t>  </a:t>
            </a:r>
            <a:r>
              <a:rPr lang="ru-RU" sz="2800" b="1" cap="none" dirty="0" err="1" smtClean="0">
                <a:latin typeface="Times New Roman" panose="02020603050405020304" pitchFamily="18" charset="0"/>
                <a:cs typeface="Times New Roman" panose="02020603050405020304" pitchFamily="18" charset="0"/>
              </a:rPr>
              <a:t>бойының</a:t>
            </a:r>
            <a:r>
              <a:rPr lang="ru-RU" sz="2800" b="1" cap="none" dirty="0" smtClean="0">
                <a:latin typeface="Times New Roman" panose="02020603050405020304" pitchFamily="18" charset="0"/>
                <a:cs typeface="Times New Roman" panose="02020603050405020304" pitchFamily="18" charset="0"/>
              </a:rPr>
              <a:t> </a:t>
            </a:r>
            <a:r>
              <a:rPr lang="ru-RU" sz="2800" b="1" cap="none" dirty="0" err="1" smtClean="0">
                <a:latin typeface="Times New Roman" panose="02020603050405020304" pitchFamily="18" charset="0"/>
                <a:cs typeface="Times New Roman" panose="02020603050405020304" pitchFamily="18" charset="0"/>
              </a:rPr>
              <a:t>шапшаң</a:t>
            </a:r>
            <a:r>
              <a:rPr lang="ru-RU" sz="2800" b="1" cap="none" dirty="0" smtClean="0">
                <a:latin typeface="Times New Roman" panose="02020603050405020304" pitchFamily="18" charset="0"/>
                <a:cs typeface="Times New Roman" panose="02020603050405020304" pitchFamily="18" charset="0"/>
              </a:rPr>
              <a:t>  </a:t>
            </a:r>
            <a:r>
              <a:rPr lang="ru-RU" sz="2800" b="1" cap="none" dirty="0" err="1" smtClean="0">
                <a:latin typeface="Times New Roman" panose="02020603050405020304" pitchFamily="18" charset="0"/>
                <a:cs typeface="Times New Roman" panose="02020603050405020304" pitchFamily="18" charset="0"/>
              </a:rPr>
              <a:t>өсуіне</a:t>
            </a:r>
            <a:r>
              <a:rPr lang="ru-RU" sz="2800" b="1" cap="none" dirty="0" smtClean="0">
                <a:latin typeface="Times New Roman" panose="02020603050405020304" pitchFamily="18" charset="0"/>
                <a:cs typeface="Times New Roman" panose="02020603050405020304" pitchFamily="18" charset="0"/>
              </a:rPr>
              <a:t>  </a:t>
            </a:r>
            <a:r>
              <a:rPr lang="ru-RU" sz="2800" b="1" cap="none" dirty="0" err="1" smtClean="0">
                <a:latin typeface="Times New Roman" panose="02020603050405020304" pitchFamily="18" charset="0"/>
                <a:cs typeface="Times New Roman" panose="02020603050405020304" pitchFamily="18" charset="0"/>
              </a:rPr>
              <a:t>әртүрлі</a:t>
            </a:r>
            <a:r>
              <a:rPr lang="ru-RU" sz="2800" b="1" cap="none" dirty="0" smtClean="0">
                <a:latin typeface="Times New Roman" panose="02020603050405020304" pitchFamily="18" charset="0"/>
                <a:cs typeface="Times New Roman" panose="02020603050405020304" pitchFamily="18" charset="0"/>
              </a:rPr>
              <a:t>  </a:t>
            </a:r>
            <a:r>
              <a:rPr lang="ru-RU" sz="2800" b="1" cap="none" dirty="0" err="1" smtClean="0">
                <a:latin typeface="Times New Roman" panose="02020603050405020304" pitchFamily="18" charset="0"/>
                <a:cs typeface="Times New Roman" panose="02020603050405020304" pitchFamily="18" charset="0"/>
              </a:rPr>
              <a:t>жағдайлар</a:t>
            </a:r>
            <a:r>
              <a:rPr lang="ru-RU" sz="2800" b="1" cap="none" dirty="0" smtClean="0">
                <a:latin typeface="Times New Roman" panose="02020603050405020304" pitchFamily="18" charset="0"/>
                <a:cs typeface="Times New Roman" panose="02020603050405020304" pitchFamily="18" charset="0"/>
              </a:rPr>
              <a:t>  </a:t>
            </a:r>
            <a:r>
              <a:rPr lang="ru-RU" sz="2800" b="1" cap="none" dirty="0" err="1" smtClean="0">
                <a:latin typeface="Times New Roman" panose="02020603050405020304" pitchFamily="18" charset="0"/>
                <a:cs typeface="Times New Roman" panose="02020603050405020304" pitchFamily="18" charset="0"/>
              </a:rPr>
              <a:t>әсер</a:t>
            </a:r>
            <a:r>
              <a:rPr lang="ru-RU" sz="2800" b="1" cap="none" dirty="0" smtClean="0">
                <a:latin typeface="Times New Roman" panose="02020603050405020304" pitchFamily="18" charset="0"/>
                <a:cs typeface="Times New Roman" panose="02020603050405020304" pitchFamily="18" charset="0"/>
              </a:rPr>
              <a:t> </a:t>
            </a:r>
            <a:r>
              <a:rPr lang="ru-RU" sz="2800" b="1" cap="none" dirty="0" err="1" smtClean="0">
                <a:latin typeface="Times New Roman" panose="02020603050405020304" pitchFamily="18" charset="0"/>
                <a:cs typeface="Times New Roman" panose="02020603050405020304" pitchFamily="18" charset="0"/>
              </a:rPr>
              <a:t>етеді</a:t>
            </a:r>
            <a:endParaRPr lang="ru-RU" sz="28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220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26886"/>
            <a:ext cx="7772400" cy="4009571"/>
          </a:xfrm>
        </p:spPr>
        <p:txBody>
          <a:bodyPr/>
          <a:lstStyle/>
          <a:p>
            <a:r>
              <a:rPr lang="ru-RU" sz="4000" cap="none" dirty="0" err="1" smtClean="0">
                <a:solidFill>
                  <a:srgbClr val="0070C0"/>
                </a:solidFill>
                <a:latin typeface="Times New Roman" panose="02020603050405020304" pitchFamily="18" charset="0"/>
                <a:cs typeface="Times New Roman" panose="02020603050405020304" pitchFamily="18" charset="0"/>
              </a:rPr>
              <a:t>Жүректің</a:t>
            </a:r>
            <a:r>
              <a:rPr lang="ru-RU" sz="4000" cap="none" dirty="0" smtClean="0">
                <a:solidFill>
                  <a:srgbClr val="0070C0"/>
                </a:solidFill>
                <a:latin typeface="Times New Roman" panose="02020603050405020304" pitchFamily="18" charset="0"/>
                <a:cs typeface="Times New Roman" panose="02020603050405020304" pitchFamily="18" charset="0"/>
              </a:rPr>
              <a:t> </a:t>
            </a:r>
            <a:r>
              <a:rPr lang="ru-RU" sz="4000" cap="none" dirty="0" err="1" smtClean="0">
                <a:solidFill>
                  <a:srgbClr val="0070C0"/>
                </a:solidFill>
                <a:latin typeface="Times New Roman" panose="02020603050405020304" pitchFamily="18" charset="0"/>
                <a:cs typeface="Times New Roman" panose="02020603050405020304" pitchFamily="18" charset="0"/>
              </a:rPr>
              <a:t>көлемінің</a:t>
            </a:r>
            <a:r>
              <a:rPr lang="ru-RU" sz="4000" cap="none" dirty="0" smtClean="0">
                <a:solidFill>
                  <a:srgbClr val="0070C0"/>
                </a:solidFill>
                <a:latin typeface="Times New Roman" panose="02020603050405020304" pitchFamily="18" charset="0"/>
                <a:cs typeface="Times New Roman" panose="02020603050405020304" pitchFamily="18" charset="0"/>
              </a:rPr>
              <a:t> </a:t>
            </a:r>
            <a:r>
              <a:rPr lang="ru-RU" sz="4000" cap="none" dirty="0" err="1" smtClean="0">
                <a:solidFill>
                  <a:srgbClr val="0070C0"/>
                </a:solidFill>
                <a:latin typeface="Times New Roman" panose="02020603050405020304" pitchFamily="18" charset="0"/>
                <a:cs typeface="Times New Roman" panose="02020603050405020304" pitchFamily="18" charset="0"/>
              </a:rPr>
              <a:t>өсуі</a:t>
            </a:r>
            <a:r>
              <a:rPr lang="ru-RU" sz="4000" cap="none" dirty="0" smtClean="0">
                <a:solidFill>
                  <a:srgbClr val="0070C0"/>
                </a:solidFill>
                <a:latin typeface="Times New Roman" panose="02020603050405020304" pitchFamily="18" charset="0"/>
                <a:cs typeface="Times New Roman" panose="02020603050405020304" pitchFamily="18" charset="0"/>
              </a:rPr>
              <a:t> </a:t>
            </a:r>
            <a:r>
              <a:rPr lang="ru-RU" sz="4000" cap="none" dirty="0" err="1" smtClean="0">
                <a:solidFill>
                  <a:srgbClr val="0070C0"/>
                </a:solidFill>
                <a:latin typeface="Times New Roman" panose="02020603050405020304" pitchFamily="18" charset="0"/>
                <a:cs typeface="Times New Roman" panose="02020603050405020304" pitchFamily="18" charset="0"/>
              </a:rPr>
              <a:t>бойдың</a:t>
            </a:r>
            <a:r>
              <a:rPr lang="ru-RU" sz="4000" cap="none" dirty="0" smtClean="0">
                <a:solidFill>
                  <a:srgbClr val="0070C0"/>
                </a:solidFill>
                <a:latin typeface="Times New Roman" panose="02020603050405020304" pitchFamily="18" charset="0"/>
                <a:cs typeface="Times New Roman" panose="02020603050405020304" pitchFamily="18" charset="0"/>
              </a:rPr>
              <a:t> </a:t>
            </a:r>
            <a:r>
              <a:rPr lang="ru-RU" sz="4000" cap="none" dirty="0" err="1" smtClean="0">
                <a:solidFill>
                  <a:srgbClr val="0070C0"/>
                </a:solidFill>
                <a:latin typeface="Times New Roman" panose="02020603050405020304" pitchFamily="18" charset="0"/>
                <a:cs typeface="Times New Roman" panose="02020603050405020304" pitchFamily="18" charset="0"/>
              </a:rPr>
              <a:t>өсуін</a:t>
            </a:r>
            <a:r>
              <a:rPr lang="ru-RU" sz="4000" cap="none" dirty="0" smtClean="0">
                <a:solidFill>
                  <a:srgbClr val="0070C0"/>
                </a:solidFill>
                <a:latin typeface="Times New Roman" panose="02020603050405020304" pitchFamily="18" charset="0"/>
                <a:cs typeface="Times New Roman" panose="02020603050405020304" pitchFamily="18" charset="0"/>
              </a:rPr>
              <a:t> </a:t>
            </a:r>
            <a:r>
              <a:rPr lang="ru-RU" sz="4000" cap="none" dirty="0" err="1" smtClean="0">
                <a:solidFill>
                  <a:srgbClr val="0070C0"/>
                </a:solidFill>
                <a:latin typeface="Times New Roman" panose="02020603050405020304" pitchFamily="18" charset="0"/>
                <a:cs typeface="Times New Roman" panose="02020603050405020304" pitchFamily="18" charset="0"/>
              </a:rPr>
              <a:t>қуып</a:t>
            </a:r>
            <a:r>
              <a:rPr lang="ru-RU" sz="4000" cap="none" dirty="0" smtClean="0">
                <a:solidFill>
                  <a:srgbClr val="0070C0"/>
                </a:solidFill>
                <a:latin typeface="Times New Roman" panose="02020603050405020304" pitchFamily="18" charset="0"/>
                <a:cs typeface="Times New Roman" panose="02020603050405020304" pitchFamily="18" charset="0"/>
              </a:rPr>
              <a:t> жете </a:t>
            </a:r>
            <a:r>
              <a:rPr lang="ru-RU" sz="4000" cap="none" dirty="0" err="1" smtClean="0">
                <a:solidFill>
                  <a:srgbClr val="0070C0"/>
                </a:solidFill>
                <a:latin typeface="Times New Roman" panose="02020603050405020304" pitchFamily="18" charset="0"/>
                <a:cs typeface="Times New Roman" panose="02020603050405020304" pitchFamily="18" charset="0"/>
              </a:rPr>
              <a:t>алмайды</a:t>
            </a:r>
            <a:r>
              <a:rPr lang="ru-RU" sz="4000" cap="none" dirty="0" smtClean="0">
                <a:solidFill>
                  <a:srgbClr val="0070C0"/>
                </a:solidFill>
                <a:latin typeface="Times New Roman" panose="02020603050405020304" pitchFamily="18" charset="0"/>
                <a:cs typeface="Times New Roman" panose="02020603050405020304" pitchFamily="18" charset="0"/>
              </a:rPr>
              <a:t>.</a:t>
            </a:r>
            <a:br>
              <a:rPr lang="ru-RU" sz="4000" cap="none" dirty="0" smtClean="0">
                <a:solidFill>
                  <a:srgbClr val="0070C0"/>
                </a:solidFill>
                <a:latin typeface="Times New Roman" panose="02020603050405020304" pitchFamily="18" charset="0"/>
                <a:cs typeface="Times New Roman" panose="02020603050405020304" pitchFamily="18" charset="0"/>
              </a:rPr>
            </a:br>
            <a:r>
              <a:rPr lang="ru-RU" sz="4000" cap="none" dirty="0" err="1" smtClean="0">
                <a:solidFill>
                  <a:srgbClr val="0070C0"/>
                </a:solidFill>
                <a:latin typeface="Times New Roman" panose="02020603050405020304" pitchFamily="18" charset="0"/>
                <a:cs typeface="Times New Roman" panose="02020603050405020304" pitchFamily="18" charset="0"/>
              </a:rPr>
              <a:t>қан</a:t>
            </a:r>
            <a:r>
              <a:rPr lang="ru-RU" sz="4000" cap="none" dirty="0" smtClean="0">
                <a:solidFill>
                  <a:srgbClr val="0070C0"/>
                </a:solidFill>
                <a:latin typeface="Times New Roman" panose="02020603050405020304" pitchFamily="18" charset="0"/>
                <a:cs typeface="Times New Roman" panose="02020603050405020304" pitchFamily="18" charset="0"/>
              </a:rPr>
              <a:t> </a:t>
            </a:r>
            <a:r>
              <a:rPr lang="ru-RU" sz="4000" cap="none" dirty="0" err="1" smtClean="0">
                <a:solidFill>
                  <a:srgbClr val="0070C0"/>
                </a:solidFill>
                <a:latin typeface="Times New Roman" panose="02020603050405020304" pitchFamily="18" charset="0"/>
                <a:cs typeface="Times New Roman" panose="02020603050405020304" pitchFamily="18" charset="0"/>
              </a:rPr>
              <a:t>жүретін</a:t>
            </a:r>
            <a:r>
              <a:rPr lang="ru-RU" sz="4000" cap="none" dirty="0" smtClean="0">
                <a:solidFill>
                  <a:srgbClr val="0070C0"/>
                </a:solidFill>
                <a:latin typeface="Times New Roman" panose="02020603050405020304" pitchFamily="18" charset="0"/>
                <a:cs typeface="Times New Roman" panose="02020603050405020304" pitchFamily="18" charset="0"/>
              </a:rPr>
              <a:t> </a:t>
            </a:r>
            <a:r>
              <a:rPr lang="ru-RU" sz="4000" cap="none" dirty="0" err="1" smtClean="0">
                <a:solidFill>
                  <a:srgbClr val="0070C0"/>
                </a:solidFill>
                <a:latin typeface="Times New Roman" panose="02020603050405020304" pitchFamily="18" charset="0"/>
                <a:cs typeface="Times New Roman" panose="02020603050405020304" pitchFamily="18" charset="0"/>
              </a:rPr>
              <a:t>тамырлар</a:t>
            </a:r>
            <a:r>
              <a:rPr lang="ru-RU" sz="4000" cap="none" dirty="0" smtClean="0">
                <a:solidFill>
                  <a:srgbClr val="0070C0"/>
                </a:solidFill>
                <a:latin typeface="Times New Roman" panose="02020603050405020304" pitchFamily="18" charset="0"/>
                <a:cs typeface="Times New Roman" panose="02020603050405020304" pitchFamily="18" charset="0"/>
              </a:rPr>
              <a:t> </a:t>
            </a:r>
            <a:r>
              <a:rPr lang="ru-RU" sz="4000" cap="none" dirty="0" err="1" smtClean="0">
                <a:solidFill>
                  <a:srgbClr val="0070C0"/>
                </a:solidFill>
                <a:latin typeface="Times New Roman" panose="02020603050405020304" pitchFamily="18" charset="0"/>
                <a:cs typeface="Times New Roman" panose="02020603050405020304" pitchFamily="18" charset="0"/>
              </a:rPr>
              <a:t>әлдеқайда</a:t>
            </a:r>
            <a:r>
              <a:rPr lang="ru-RU" sz="4000" cap="none" dirty="0" smtClean="0">
                <a:solidFill>
                  <a:srgbClr val="0070C0"/>
                </a:solidFill>
                <a:latin typeface="Times New Roman" panose="02020603050405020304" pitchFamily="18" charset="0"/>
                <a:cs typeface="Times New Roman" panose="02020603050405020304" pitchFamily="18" charset="0"/>
              </a:rPr>
              <a:t> </a:t>
            </a:r>
            <a:r>
              <a:rPr lang="ru-RU" sz="4000" cap="none" dirty="0" err="1" smtClean="0">
                <a:solidFill>
                  <a:srgbClr val="0070C0"/>
                </a:solidFill>
                <a:latin typeface="Times New Roman" panose="02020603050405020304" pitchFamily="18" charset="0"/>
                <a:cs typeface="Times New Roman" panose="02020603050405020304" pitchFamily="18" charset="0"/>
              </a:rPr>
              <a:t>жіңішке</a:t>
            </a:r>
            <a:r>
              <a:rPr lang="ru-RU" sz="4000" cap="none" dirty="0" smtClean="0">
                <a:solidFill>
                  <a:srgbClr val="0070C0"/>
                </a:solidFill>
                <a:latin typeface="Times New Roman" panose="02020603050405020304" pitchFamily="18" charset="0"/>
                <a:cs typeface="Times New Roman" panose="02020603050405020304" pitchFamily="18" charset="0"/>
              </a:rPr>
              <a:t> </a:t>
            </a:r>
            <a:r>
              <a:rPr lang="ru-RU" sz="4000" cap="none" dirty="0" err="1" smtClean="0">
                <a:solidFill>
                  <a:srgbClr val="0070C0"/>
                </a:solidFill>
                <a:latin typeface="Times New Roman" panose="02020603050405020304" pitchFamily="18" charset="0"/>
                <a:cs typeface="Times New Roman" panose="02020603050405020304" pitchFamily="18" charset="0"/>
              </a:rPr>
              <a:t>болады</a:t>
            </a:r>
            <a:r>
              <a:rPr lang="ru-RU" sz="4000" cap="none" dirty="0" smtClean="0">
                <a:solidFill>
                  <a:srgbClr val="0070C0"/>
                </a:solidFill>
                <a:latin typeface="Times New Roman" panose="02020603050405020304" pitchFamily="18" charset="0"/>
                <a:cs typeface="Times New Roman" panose="02020603050405020304" pitchFamily="18" charset="0"/>
              </a:rPr>
              <a:t>.</a:t>
            </a:r>
            <a:br>
              <a:rPr lang="ru-RU" sz="4000" cap="none" dirty="0" smtClean="0">
                <a:solidFill>
                  <a:srgbClr val="0070C0"/>
                </a:solidFill>
                <a:latin typeface="Times New Roman" panose="02020603050405020304" pitchFamily="18" charset="0"/>
                <a:cs typeface="Times New Roman" panose="02020603050405020304" pitchFamily="18" charset="0"/>
              </a:rPr>
            </a:br>
            <a:r>
              <a:rPr lang="ru-RU" sz="4000" cap="none" dirty="0" err="1" smtClean="0">
                <a:solidFill>
                  <a:srgbClr val="0070C0"/>
                </a:solidFill>
                <a:latin typeface="Times New Roman" panose="02020603050405020304" pitchFamily="18" charset="0"/>
                <a:cs typeface="Times New Roman" panose="02020603050405020304" pitchFamily="18" charset="0"/>
              </a:rPr>
              <a:t>Қан</a:t>
            </a:r>
            <a:r>
              <a:rPr lang="ru-RU" sz="4000" cap="none" dirty="0" smtClean="0">
                <a:solidFill>
                  <a:srgbClr val="0070C0"/>
                </a:solidFill>
                <a:latin typeface="Times New Roman" panose="02020603050405020304" pitchFamily="18" charset="0"/>
                <a:cs typeface="Times New Roman" panose="02020603050405020304" pitchFamily="18" charset="0"/>
              </a:rPr>
              <a:t> </a:t>
            </a:r>
            <a:r>
              <a:rPr lang="ru-RU" sz="4000" cap="none" dirty="0" err="1" smtClean="0">
                <a:solidFill>
                  <a:srgbClr val="0070C0"/>
                </a:solidFill>
                <a:latin typeface="Times New Roman" panose="02020603050405020304" pitchFamily="18" charset="0"/>
                <a:cs typeface="Times New Roman" panose="02020603050405020304" pitchFamily="18" charset="0"/>
              </a:rPr>
              <a:t>қысымы</a:t>
            </a:r>
            <a:r>
              <a:rPr lang="ru-RU" sz="4000" cap="none" dirty="0" smtClean="0">
                <a:solidFill>
                  <a:srgbClr val="0070C0"/>
                </a:solidFill>
                <a:latin typeface="Times New Roman" panose="02020603050405020304" pitchFamily="18" charset="0"/>
                <a:cs typeface="Times New Roman" panose="02020603050405020304" pitchFamily="18" charset="0"/>
              </a:rPr>
              <a:t> </a:t>
            </a:r>
            <a:r>
              <a:rPr lang="ru-RU" sz="4000" cap="none" dirty="0" err="1" smtClean="0">
                <a:solidFill>
                  <a:srgbClr val="0070C0"/>
                </a:solidFill>
                <a:latin typeface="Times New Roman" panose="02020603050405020304" pitchFamily="18" charset="0"/>
                <a:cs typeface="Times New Roman" panose="02020603050405020304" pitchFamily="18" charset="0"/>
              </a:rPr>
              <a:t>артады</a:t>
            </a:r>
            <a:r>
              <a:rPr lang="ru-RU" sz="4000" cap="none" dirty="0" smtClean="0">
                <a:solidFill>
                  <a:srgbClr val="0070C0"/>
                </a:solidFill>
                <a:latin typeface="Times New Roman" panose="02020603050405020304" pitchFamily="18" charset="0"/>
                <a:cs typeface="Times New Roman" panose="02020603050405020304" pitchFamily="18" charset="0"/>
              </a:rPr>
              <a:t>.</a:t>
            </a:r>
            <a:endParaRPr lang="ru-RU" sz="4000" cap="none" dirty="0">
              <a:solidFill>
                <a:srgbClr val="0070C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normAutofit/>
          </a:bodyPr>
          <a:lstStyle/>
          <a:p>
            <a:pPr algn="ctr"/>
            <a:r>
              <a:rPr lang="ru-RU" sz="3600" b="1" cap="none" dirty="0" err="1" smtClean="0">
                <a:latin typeface="Times New Roman" panose="02020603050405020304" pitchFamily="18" charset="0"/>
                <a:cs typeface="Times New Roman" panose="02020603050405020304" pitchFamily="18" charset="0"/>
              </a:rPr>
              <a:t>Жүректің</a:t>
            </a:r>
            <a:r>
              <a:rPr lang="ru-RU" sz="3600" b="1" cap="none" dirty="0" smtClean="0">
                <a:latin typeface="Times New Roman" panose="02020603050405020304" pitchFamily="18" charset="0"/>
                <a:cs typeface="Times New Roman" panose="02020603050405020304" pitchFamily="18" charset="0"/>
              </a:rPr>
              <a:t> </a:t>
            </a:r>
            <a:r>
              <a:rPr lang="ru-RU" sz="3600" b="1" cap="none" dirty="0" err="1" smtClean="0">
                <a:latin typeface="Times New Roman" panose="02020603050405020304" pitchFamily="18" charset="0"/>
                <a:cs typeface="Times New Roman" panose="02020603050405020304" pitchFamily="18" charset="0"/>
              </a:rPr>
              <a:t>көлемінің</a:t>
            </a:r>
            <a:r>
              <a:rPr lang="ru-RU" sz="3600" b="1" cap="none" dirty="0" smtClean="0">
                <a:latin typeface="Times New Roman" panose="02020603050405020304" pitchFamily="18" charset="0"/>
                <a:cs typeface="Times New Roman" panose="02020603050405020304" pitchFamily="18" charset="0"/>
              </a:rPr>
              <a:t> </a:t>
            </a:r>
            <a:r>
              <a:rPr lang="ru-RU" sz="3600" b="1" cap="none" dirty="0" err="1" smtClean="0">
                <a:latin typeface="Times New Roman" panose="02020603050405020304" pitchFamily="18" charset="0"/>
                <a:cs typeface="Times New Roman" panose="02020603050405020304" pitchFamily="18" charset="0"/>
              </a:rPr>
              <a:t>өсуі</a:t>
            </a:r>
            <a:r>
              <a:rPr lang="ru-RU" sz="3600" b="1" cap="none" dirty="0" smtClean="0">
                <a:latin typeface="Times New Roman" panose="02020603050405020304" pitchFamily="18" charset="0"/>
                <a:cs typeface="Times New Roman" panose="02020603050405020304" pitchFamily="18" charset="0"/>
              </a:rPr>
              <a:t> </a:t>
            </a:r>
            <a:endParaRPr lang="ru-RU" sz="36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1809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620000" cy="1371600"/>
          </a:xfrm>
        </p:spPr>
        <p:txBody>
          <a:bodyPr>
            <a:normAutofit/>
          </a:bodyPr>
          <a:lstStyle/>
          <a:p>
            <a:pPr algn="ctr"/>
            <a:r>
              <a:rPr lang="ru-RU" b="1" cap="none" dirty="0" err="1" smtClean="0">
                <a:latin typeface="Times New Roman" panose="02020603050405020304" pitchFamily="18" charset="0"/>
                <a:cs typeface="Times New Roman" panose="02020603050405020304" pitchFamily="18" charset="0"/>
              </a:rPr>
              <a:t>Өсудегі</a:t>
            </a:r>
            <a:r>
              <a:rPr lang="ru-RU" b="1" cap="none" dirty="0" smtClean="0">
                <a:latin typeface="Times New Roman" panose="02020603050405020304" pitchFamily="18" charset="0"/>
                <a:cs typeface="Times New Roman" panose="02020603050405020304" pitchFamily="18" charset="0"/>
              </a:rPr>
              <a:t> </a:t>
            </a:r>
            <a:r>
              <a:rPr lang="ru-RU" b="1" cap="none" dirty="0" err="1" smtClean="0">
                <a:latin typeface="Times New Roman" panose="02020603050405020304" pitchFamily="18" charset="0"/>
                <a:cs typeface="Times New Roman" panose="02020603050405020304" pitchFamily="18" charset="0"/>
              </a:rPr>
              <a:t>морфологиялық</a:t>
            </a:r>
            <a:r>
              <a:rPr lang="ru-RU" b="1" cap="none" dirty="0" smtClean="0">
                <a:latin typeface="Times New Roman" panose="02020603050405020304" pitchFamily="18" charset="0"/>
                <a:cs typeface="Times New Roman" panose="02020603050405020304" pitchFamily="18" charset="0"/>
              </a:rPr>
              <a:t> тепе — </a:t>
            </a:r>
            <a:r>
              <a:rPr lang="ru-RU" b="1" cap="none" dirty="0" err="1" smtClean="0">
                <a:latin typeface="Times New Roman" panose="02020603050405020304" pitchFamily="18" charset="0"/>
                <a:cs typeface="Times New Roman" panose="02020603050405020304" pitchFamily="18" charset="0"/>
              </a:rPr>
              <a:t>теңдік</a:t>
            </a:r>
            <a:endParaRPr lang="ru-RU" b="1" cap="none"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ru-RU" sz="2800" dirty="0" err="1" smtClean="0"/>
              <a:t>Өсудегі</a:t>
            </a:r>
            <a:r>
              <a:rPr lang="ru-RU" sz="2800" dirty="0" smtClean="0"/>
              <a:t> </a:t>
            </a:r>
            <a:r>
              <a:rPr lang="ru-RU" sz="2800" dirty="0" err="1"/>
              <a:t>морфологиялық</a:t>
            </a:r>
            <a:r>
              <a:rPr lang="ru-RU" sz="2800" dirty="0"/>
              <a:t> тепе — </a:t>
            </a:r>
            <a:r>
              <a:rPr lang="ru-RU" sz="2800" dirty="0" err="1"/>
              <a:t>теңдіктің</a:t>
            </a:r>
            <a:r>
              <a:rPr lang="ru-RU" sz="2800" dirty="0"/>
              <a:t> </a:t>
            </a:r>
            <a:r>
              <a:rPr lang="ru-RU" sz="2800" dirty="0" err="1"/>
              <a:t>болмауынан</a:t>
            </a:r>
            <a:r>
              <a:rPr lang="ru-RU" sz="2800" dirty="0"/>
              <a:t> </a:t>
            </a:r>
            <a:r>
              <a:rPr lang="ru-RU" sz="2800" dirty="0" err="1"/>
              <a:t>тамырдың</a:t>
            </a:r>
            <a:r>
              <a:rPr lang="ru-RU" sz="2800" dirty="0"/>
              <a:t> </a:t>
            </a:r>
            <a:r>
              <a:rPr lang="ru-RU" sz="2800" dirty="0" err="1"/>
              <a:t>соғуы</a:t>
            </a:r>
            <a:r>
              <a:rPr lang="ru-RU" sz="2800" dirty="0"/>
              <a:t> да, </a:t>
            </a:r>
            <a:endParaRPr lang="ru-RU" sz="2800" dirty="0" smtClean="0"/>
          </a:p>
          <a:p>
            <a:r>
              <a:rPr lang="ru-RU" sz="2800" dirty="0" err="1" smtClean="0"/>
              <a:t>жүректің</a:t>
            </a:r>
            <a:r>
              <a:rPr lang="ru-RU" sz="2800" dirty="0" smtClean="0"/>
              <a:t> </a:t>
            </a:r>
            <a:r>
              <a:rPr lang="ru-RU" sz="2800" dirty="0" err="1"/>
              <a:t>жұмысы</a:t>
            </a:r>
            <a:r>
              <a:rPr lang="ru-RU" sz="2800" dirty="0"/>
              <a:t> да </a:t>
            </a:r>
            <a:r>
              <a:rPr lang="ru-RU" sz="2800" dirty="0" err="1"/>
              <a:t>қалыпты</a:t>
            </a:r>
            <a:r>
              <a:rPr lang="ru-RU" sz="2800" dirty="0"/>
              <a:t> </a:t>
            </a:r>
            <a:r>
              <a:rPr lang="ru-RU" sz="2800" dirty="0" err="1"/>
              <a:t>болмайды</a:t>
            </a:r>
            <a:r>
              <a:rPr lang="ru-RU" sz="2800" dirty="0"/>
              <a:t>, </a:t>
            </a:r>
            <a:endParaRPr lang="ru-RU" sz="2800" dirty="0" smtClean="0"/>
          </a:p>
          <a:p>
            <a:r>
              <a:rPr lang="ru-RU" sz="2800" dirty="0" smtClean="0"/>
              <a:t>басы </a:t>
            </a:r>
            <a:r>
              <a:rPr lang="ru-RU" sz="2800" dirty="0" err="1"/>
              <a:t>ауырады</a:t>
            </a:r>
            <a:r>
              <a:rPr lang="ru-RU" sz="2800" dirty="0"/>
              <a:t>, </a:t>
            </a:r>
            <a:endParaRPr lang="ru-RU" sz="2800" dirty="0" smtClean="0"/>
          </a:p>
          <a:p>
            <a:r>
              <a:rPr lang="ru-RU" sz="2800" dirty="0" err="1" smtClean="0"/>
              <a:t>қаны</a:t>
            </a:r>
            <a:r>
              <a:rPr lang="ru-RU" sz="2800" dirty="0" smtClean="0"/>
              <a:t> </a:t>
            </a:r>
            <a:r>
              <a:rPr lang="ru-RU" sz="2800" dirty="0" err="1"/>
              <a:t>аздылықтан</a:t>
            </a:r>
            <a:r>
              <a:rPr lang="ru-RU" sz="2800" dirty="0"/>
              <a:t> тез </a:t>
            </a:r>
            <a:r>
              <a:rPr lang="ru-RU" sz="2800" dirty="0" err="1"/>
              <a:t>шаршайтын</a:t>
            </a:r>
            <a:r>
              <a:rPr lang="ru-RU" sz="2800" dirty="0"/>
              <a:t> </a:t>
            </a:r>
            <a:r>
              <a:rPr lang="ru-RU" sz="2800" dirty="0" err="1"/>
              <a:t>болады</a:t>
            </a:r>
            <a:r>
              <a:rPr lang="ru-RU" sz="2800" dirty="0"/>
              <a:t>.</a:t>
            </a:r>
            <a:endParaRPr lang="kk-KZ" sz="2800" dirty="0" smtClean="0"/>
          </a:p>
        </p:txBody>
      </p:sp>
    </p:spTree>
    <p:extLst>
      <p:ext uri="{BB962C8B-B14F-4D97-AF65-F5344CB8AC3E}">
        <p14:creationId xmlns="" xmlns:p14="http://schemas.microsoft.com/office/powerpoint/2010/main" val="2272271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620000" cy="1371600"/>
          </a:xfrm>
        </p:spPr>
        <p:txBody>
          <a:bodyPr>
            <a:normAutofit/>
          </a:bodyPr>
          <a:lstStyle/>
          <a:p>
            <a:pPr algn="ctr"/>
            <a:r>
              <a:rPr lang="ru-RU" sz="4400" b="1" cap="none" dirty="0" smtClean="0">
                <a:latin typeface="Times New Roman" panose="02020603050405020304" pitchFamily="18" charset="0"/>
                <a:cs typeface="Times New Roman" panose="02020603050405020304" pitchFamily="18" charset="0"/>
              </a:rPr>
              <a:t>Нерв </a:t>
            </a:r>
            <a:r>
              <a:rPr lang="ru-RU" sz="4400" b="1" cap="none" dirty="0" err="1" smtClean="0">
                <a:latin typeface="Times New Roman" panose="02020603050405020304" pitchFamily="18" charset="0"/>
                <a:cs typeface="Times New Roman" panose="02020603050405020304" pitchFamily="18" charset="0"/>
              </a:rPr>
              <a:t>жүйесінің</a:t>
            </a:r>
            <a:r>
              <a:rPr lang="ru-RU" sz="4400" b="1" cap="none" dirty="0" smtClean="0">
                <a:latin typeface="Times New Roman" panose="02020603050405020304" pitchFamily="18" charset="0"/>
                <a:cs typeface="Times New Roman" panose="02020603050405020304" pitchFamily="18" charset="0"/>
              </a:rPr>
              <a:t> </a:t>
            </a:r>
            <a:r>
              <a:rPr lang="ru-RU" sz="4400" b="1" cap="none" dirty="0" err="1" smtClean="0">
                <a:latin typeface="Times New Roman" panose="02020603050405020304" pitchFamily="18" charset="0"/>
                <a:cs typeface="Times New Roman" panose="02020603050405020304" pitchFamily="18" charset="0"/>
              </a:rPr>
              <a:t>құрылымы</a:t>
            </a:r>
            <a:r>
              <a:rPr lang="ru-RU" sz="4400" b="1" cap="none" dirty="0" smtClean="0">
                <a:latin typeface="Times New Roman" panose="02020603050405020304" pitchFamily="18" charset="0"/>
                <a:cs typeface="Times New Roman" panose="02020603050405020304" pitchFamily="18" charset="0"/>
              </a:rPr>
              <a:t> </a:t>
            </a:r>
            <a:endParaRPr lang="ru-RU" sz="4400" b="1" cap="none"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752600"/>
            <a:ext cx="7620000" cy="4880429"/>
          </a:xfrm>
        </p:spPr>
        <p:txBody>
          <a:bodyPr/>
          <a:lstStyle/>
          <a:p>
            <a:pPr lvl="0"/>
            <a:r>
              <a:rPr lang="ru-RU" sz="2400" dirty="0">
                <a:solidFill>
                  <a:srgbClr val="0000FF"/>
                </a:solidFill>
              </a:rPr>
              <a:t>Бала </a:t>
            </a:r>
            <a:r>
              <a:rPr lang="ru-RU" sz="2400" dirty="0" err="1">
                <a:solidFill>
                  <a:srgbClr val="0000FF"/>
                </a:solidFill>
              </a:rPr>
              <a:t>жасөспірім</a:t>
            </a:r>
            <a:r>
              <a:rPr lang="ru-RU" sz="2400" dirty="0">
                <a:solidFill>
                  <a:srgbClr val="0000FF"/>
                </a:solidFill>
              </a:rPr>
              <a:t> </a:t>
            </a:r>
            <a:r>
              <a:rPr lang="ru-RU" sz="2400" dirty="0" err="1">
                <a:solidFill>
                  <a:srgbClr val="0000FF"/>
                </a:solidFill>
              </a:rPr>
              <a:t>шаққа</a:t>
            </a:r>
            <a:r>
              <a:rPr lang="ru-RU" sz="2400" dirty="0">
                <a:solidFill>
                  <a:srgbClr val="0000FF"/>
                </a:solidFill>
              </a:rPr>
              <a:t> </a:t>
            </a:r>
            <a:r>
              <a:rPr lang="ru-RU" sz="2400" dirty="0" err="1">
                <a:solidFill>
                  <a:srgbClr val="0000FF"/>
                </a:solidFill>
              </a:rPr>
              <a:t>өткен</a:t>
            </a:r>
            <a:r>
              <a:rPr lang="ru-RU" sz="2400" dirty="0">
                <a:solidFill>
                  <a:srgbClr val="0000FF"/>
                </a:solidFill>
              </a:rPr>
              <a:t> </a:t>
            </a:r>
            <a:r>
              <a:rPr lang="ru-RU" sz="2400" dirty="0" err="1">
                <a:solidFill>
                  <a:srgbClr val="0000FF"/>
                </a:solidFill>
              </a:rPr>
              <a:t>кезде</a:t>
            </a:r>
            <a:r>
              <a:rPr lang="ru-RU" sz="2400" dirty="0">
                <a:solidFill>
                  <a:srgbClr val="0000FF"/>
                </a:solidFill>
              </a:rPr>
              <a:t> </a:t>
            </a:r>
            <a:r>
              <a:rPr lang="ru-RU" sz="2400" dirty="0" err="1">
                <a:solidFill>
                  <a:srgbClr val="0000FF"/>
                </a:solidFill>
              </a:rPr>
              <a:t>оның</a:t>
            </a:r>
            <a:r>
              <a:rPr lang="ru-RU" sz="2400" dirty="0">
                <a:solidFill>
                  <a:srgbClr val="0000FF"/>
                </a:solidFill>
              </a:rPr>
              <a:t> нерв </a:t>
            </a:r>
            <a:r>
              <a:rPr lang="ru-RU" sz="2400" dirty="0" err="1">
                <a:solidFill>
                  <a:srgbClr val="0000FF"/>
                </a:solidFill>
              </a:rPr>
              <a:t>жүйесінің</a:t>
            </a:r>
            <a:r>
              <a:rPr lang="ru-RU" sz="2400" dirty="0">
                <a:solidFill>
                  <a:srgbClr val="0000FF"/>
                </a:solidFill>
              </a:rPr>
              <a:t> </a:t>
            </a:r>
            <a:r>
              <a:rPr lang="ru-RU" sz="2400" dirty="0" err="1">
                <a:solidFill>
                  <a:srgbClr val="0000FF"/>
                </a:solidFill>
              </a:rPr>
              <a:t>құрылымы</a:t>
            </a:r>
            <a:r>
              <a:rPr lang="ru-RU" sz="2400" dirty="0">
                <a:solidFill>
                  <a:srgbClr val="0000FF"/>
                </a:solidFill>
              </a:rPr>
              <a:t> </a:t>
            </a:r>
            <a:r>
              <a:rPr lang="ru-RU" sz="2400" dirty="0" err="1">
                <a:solidFill>
                  <a:srgbClr val="0000FF"/>
                </a:solidFill>
              </a:rPr>
              <a:t>морфологиялық</a:t>
            </a:r>
            <a:r>
              <a:rPr lang="ru-RU" sz="2400" dirty="0">
                <a:solidFill>
                  <a:srgbClr val="0000FF"/>
                </a:solidFill>
              </a:rPr>
              <a:t> </a:t>
            </a:r>
            <a:r>
              <a:rPr lang="ru-RU" sz="2400" dirty="0" err="1">
                <a:solidFill>
                  <a:srgbClr val="0000FF"/>
                </a:solidFill>
              </a:rPr>
              <a:t>жағынан</a:t>
            </a:r>
            <a:r>
              <a:rPr lang="ru-RU" sz="2400" dirty="0">
                <a:solidFill>
                  <a:srgbClr val="0000FF"/>
                </a:solidFill>
              </a:rPr>
              <a:t> </a:t>
            </a:r>
            <a:r>
              <a:rPr lang="ru-RU" sz="2400" dirty="0" err="1">
                <a:solidFill>
                  <a:srgbClr val="0000FF"/>
                </a:solidFill>
              </a:rPr>
              <a:t>жетіліп</a:t>
            </a:r>
            <a:r>
              <a:rPr lang="ru-RU" sz="2400" dirty="0">
                <a:solidFill>
                  <a:srgbClr val="0000FF"/>
                </a:solidFill>
              </a:rPr>
              <a:t> </a:t>
            </a:r>
            <a:r>
              <a:rPr lang="ru-RU" sz="2400" dirty="0" err="1">
                <a:solidFill>
                  <a:srgbClr val="0000FF"/>
                </a:solidFill>
              </a:rPr>
              <a:t>болады</a:t>
            </a:r>
            <a:r>
              <a:rPr lang="ru-RU" sz="2400" dirty="0" smtClean="0">
                <a:solidFill>
                  <a:srgbClr val="0000FF"/>
                </a:solidFill>
              </a:rPr>
              <a:t>.</a:t>
            </a:r>
          </a:p>
          <a:p>
            <a:pPr lvl="0"/>
            <a:r>
              <a:rPr lang="ru-RU" sz="2400" dirty="0" smtClean="0">
                <a:solidFill>
                  <a:srgbClr val="0000FF"/>
                </a:solidFill>
              </a:rPr>
              <a:t> </a:t>
            </a:r>
            <a:r>
              <a:rPr lang="ru-RU" sz="2400" dirty="0" err="1">
                <a:solidFill>
                  <a:srgbClr val="0000FF"/>
                </a:solidFill>
              </a:rPr>
              <a:t>Оның</a:t>
            </a:r>
            <a:r>
              <a:rPr lang="ru-RU" sz="2400" dirty="0">
                <a:solidFill>
                  <a:srgbClr val="0000FF"/>
                </a:solidFill>
              </a:rPr>
              <a:t> </a:t>
            </a:r>
            <a:r>
              <a:rPr lang="ru-RU" sz="2400" dirty="0" err="1">
                <a:solidFill>
                  <a:srgbClr val="0000FF"/>
                </a:solidFill>
              </a:rPr>
              <a:t>одан</a:t>
            </a:r>
            <a:r>
              <a:rPr lang="ru-RU" sz="2400" dirty="0">
                <a:solidFill>
                  <a:srgbClr val="0000FF"/>
                </a:solidFill>
              </a:rPr>
              <a:t> </a:t>
            </a:r>
            <a:r>
              <a:rPr lang="ru-RU" sz="2400" dirty="0" err="1">
                <a:solidFill>
                  <a:srgbClr val="0000FF"/>
                </a:solidFill>
              </a:rPr>
              <a:t>әрі</a:t>
            </a:r>
            <a:r>
              <a:rPr lang="ru-RU" sz="2400" dirty="0">
                <a:solidFill>
                  <a:srgbClr val="0000FF"/>
                </a:solidFill>
              </a:rPr>
              <a:t> </a:t>
            </a:r>
            <a:r>
              <a:rPr lang="ru-RU" sz="2400" dirty="0" err="1">
                <a:solidFill>
                  <a:srgbClr val="0000FF"/>
                </a:solidFill>
              </a:rPr>
              <a:t>қарай</a:t>
            </a:r>
            <a:r>
              <a:rPr lang="ru-RU" sz="2400" dirty="0">
                <a:solidFill>
                  <a:srgbClr val="0000FF"/>
                </a:solidFill>
              </a:rPr>
              <a:t> </a:t>
            </a:r>
            <a:r>
              <a:rPr lang="ru-RU" sz="2400" dirty="0" err="1">
                <a:solidFill>
                  <a:srgbClr val="0000FF"/>
                </a:solidFill>
              </a:rPr>
              <a:t>дамуы</a:t>
            </a:r>
            <a:r>
              <a:rPr lang="ru-RU" sz="2400" dirty="0">
                <a:solidFill>
                  <a:srgbClr val="0000FF"/>
                </a:solidFill>
              </a:rPr>
              <a:t> </a:t>
            </a:r>
            <a:r>
              <a:rPr lang="ru-RU" sz="2400" dirty="0" err="1">
                <a:solidFill>
                  <a:srgbClr val="0000FF"/>
                </a:solidFill>
              </a:rPr>
              <a:t>ағзаның</a:t>
            </a:r>
            <a:r>
              <a:rPr lang="ru-RU" sz="2400" dirty="0">
                <a:solidFill>
                  <a:srgbClr val="0000FF"/>
                </a:solidFill>
              </a:rPr>
              <a:t> </a:t>
            </a:r>
            <a:r>
              <a:rPr lang="ru-RU" sz="2400" dirty="0" err="1">
                <a:solidFill>
                  <a:srgbClr val="0000FF"/>
                </a:solidFill>
              </a:rPr>
              <a:t>барлық</a:t>
            </a:r>
            <a:r>
              <a:rPr lang="ru-RU" sz="2400" dirty="0">
                <a:solidFill>
                  <a:srgbClr val="0000FF"/>
                </a:solidFill>
              </a:rPr>
              <a:t> </a:t>
            </a:r>
            <a:r>
              <a:rPr lang="ru-RU" sz="2400" dirty="0" err="1">
                <a:solidFill>
                  <a:srgbClr val="0000FF"/>
                </a:solidFill>
              </a:rPr>
              <a:t>қызметіне</a:t>
            </a:r>
            <a:r>
              <a:rPr lang="ru-RU" sz="2400" dirty="0">
                <a:solidFill>
                  <a:srgbClr val="0000FF"/>
                </a:solidFill>
              </a:rPr>
              <a:t> </a:t>
            </a:r>
            <a:r>
              <a:rPr lang="ru-RU" sz="2400" dirty="0" err="1">
                <a:solidFill>
                  <a:srgbClr val="0000FF"/>
                </a:solidFill>
              </a:rPr>
              <a:t>және</a:t>
            </a:r>
            <a:r>
              <a:rPr lang="ru-RU" sz="2400" dirty="0">
                <a:solidFill>
                  <a:srgbClr val="0000FF"/>
                </a:solidFill>
              </a:rPr>
              <a:t> </a:t>
            </a:r>
            <a:r>
              <a:rPr lang="ru-RU" sz="2400" dirty="0" err="1">
                <a:solidFill>
                  <a:srgbClr val="0000FF"/>
                </a:solidFill>
              </a:rPr>
              <a:t>екінші</a:t>
            </a:r>
            <a:r>
              <a:rPr lang="ru-RU" sz="2400" dirty="0">
                <a:solidFill>
                  <a:srgbClr val="0000FF"/>
                </a:solidFill>
              </a:rPr>
              <a:t> </a:t>
            </a:r>
            <a:r>
              <a:rPr lang="ru-RU" sz="2400" dirty="0" err="1">
                <a:solidFill>
                  <a:srgbClr val="0000FF"/>
                </a:solidFill>
              </a:rPr>
              <a:t>сигналды</a:t>
            </a:r>
            <a:r>
              <a:rPr lang="ru-RU" sz="2400" dirty="0">
                <a:solidFill>
                  <a:srgbClr val="0000FF"/>
                </a:solidFill>
              </a:rPr>
              <a:t> </a:t>
            </a:r>
            <a:r>
              <a:rPr lang="ru-RU" sz="2400" dirty="0" err="1">
                <a:solidFill>
                  <a:srgbClr val="0000FF"/>
                </a:solidFill>
              </a:rPr>
              <a:t>жүйенің</a:t>
            </a:r>
            <a:r>
              <a:rPr lang="ru-RU" sz="2400" dirty="0">
                <a:solidFill>
                  <a:srgbClr val="0000FF"/>
                </a:solidFill>
              </a:rPr>
              <a:t> </a:t>
            </a:r>
            <a:r>
              <a:rPr lang="ru-RU" sz="2400" dirty="0" err="1">
                <a:solidFill>
                  <a:srgbClr val="0000FF"/>
                </a:solidFill>
              </a:rPr>
              <a:t>жетілуіне</a:t>
            </a:r>
            <a:r>
              <a:rPr lang="ru-RU" sz="2400" dirty="0">
                <a:solidFill>
                  <a:srgbClr val="0000FF"/>
                </a:solidFill>
              </a:rPr>
              <a:t> </a:t>
            </a:r>
            <a:r>
              <a:rPr lang="ru-RU" sz="2400" dirty="0" err="1">
                <a:solidFill>
                  <a:srgbClr val="0000FF"/>
                </a:solidFill>
              </a:rPr>
              <a:t>бақылау</a:t>
            </a:r>
            <a:r>
              <a:rPr lang="ru-RU" sz="2400" dirty="0">
                <a:solidFill>
                  <a:srgbClr val="0000FF"/>
                </a:solidFill>
              </a:rPr>
              <a:t> </a:t>
            </a:r>
            <a:r>
              <a:rPr lang="ru-RU" sz="2400" dirty="0" err="1">
                <a:solidFill>
                  <a:srgbClr val="0000FF"/>
                </a:solidFill>
              </a:rPr>
              <a:t>жасауды</a:t>
            </a:r>
            <a:r>
              <a:rPr lang="ru-RU" sz="2400" dirty="0">
                <a:solidFill>
                  <a:srgbClr val="0000FF"/>
                </a:solidFill>
              </a:rPr>
              <a:t> </a:t>
            </a:r>
            <a:r>
              <a:rPr lang="ru-RU" sz="2400" dirty="0" err="1">
                <a:solidFill>
                  <a:srgbClr val="0000FF"/>
                </a:solidFill>
              </a:rPr>
              <a:t>күшейтеді</a:t>
            </a:r>
            <a:r>
              <a:rPr lang="ru-RU" sz="2400" dirty="0" smtClean="0">
                <a:solidFill>
                  <a:srgbClr val="0000FF"/>
                </a:solidFill>
              </a:rPr>
              <a:t>.</a:t>
            </a:r>
          </a:p>
          <a:p>
            <a:pPr lvl="0"/>
            <a:r>
              <a:rPr lang="ru-RU" sz="2400" dirty="0" smtClean="0">
                <a:solidFill>
                  <a:srgbClr val="0000FF"/>
                </a:solidFill>
              </a:rPr>
              <a:t> </a:t>
            </a:r>
            <a:r>
              <a:rPr lang="ru-RU" sz="2400" dirty="0" err="1">
                <a:solidFill>
                  <a:srgbClr val="0000FF"/>
                </a:solidFill>
              </a:rPr>
              <a:t>Барлық</a:t>
            </a:r>
            <a:r>
              <a:rPr lang="ru-RU" sz="2400" dirty="0">
                <a:solidFill>
                  <a:srgbClr val="0000FF"/>
                </a:solidFill>
              </a:rPr>
              <a:t> </a:t>
            </a:r>
            <a:r>
              <a:rPr lang="ru-RU" sz="2400" dirty="0" err="1">
                <a:solidFill>
                  <a:srgbClr val="0000FF"/>
                </a:solidFill>
              </a:rPr>
              <a:t>жастан</a:t>
            </a:r>
            <a:r>
              <a:rPr lang="ru-RU" sz="2400" dirty="0">
                <a:solidFill>
                  <a:srgbClr val="0000FF"/>
                </a:solidFill>
              </a:rPr>
              <a:t> </a:t>
            </a:r>
            <a:r>
              <a:rPr lang="ru-RU" sz="2400" dirty="0" err="1">
                <a:solidFill>
                  <a:srgbClr val="0000FF"/>
                </a:solidFill>
              </a:rPr>
              <a:t>өту</a:t>
            </a:r>
            <a:r>
              <a:rPr lang="ru-RU" sz="2400" dirty="0">
                <a:solidFill>
                  <a:srgbClr val="0000FF"/>
                </a:solidFill>
              </a:rPr>
              <a:t> нерв </a:t>
            </a:r>
            <a:r>
              <a:rPr lang="ru-RU" sz="2400" dirty="0" err="1">
                <a:solidFill>
                  <a:srgbClr val="0000FF"/>
                </a:solidFill>
              </a:rPr>
              <a:t>жүйесіне</a:t>
            </a:r>
            <a:r>
              <a:rPr lang="ru-RU" sz="2400" dirty="0">
                <a:solidFill>
                  <a:srgbClr val="0000FF"/>
                </a:solidFill>
              </a:rPr>
              <a:t> де </a:t>
            </a:r>
            <a:r>
              <a:rPr lang="ru-RU" sz="2400" dirty="0" err="1">
                <a:solidFill>
                  <a:srgbClr val="0000FF"/>
                </a:solidFill>
              </a:rPr>
              <a:t>оңайлыққа</a:t>
            </a:r>
            <a:r>
              <a:rPr lang="ru-RU" sz="2400" dirty="0">
                <a:solidFill>
                  <a:srgbClr val="0000FF"/>
                </a:solidFill>
              </a:rPr>
              <a:t> </a:t>
            </a:r>
            <a:r>
              <a:rPr lang="ru-RU" sz="2400" dirty="0" err="1">
                <a:solidFill>
                  <a:srgbClr val="0000FF"/>
                </a:solidFill>
              </a:rPr>
              <a:t>түспейді</a:t>
            </a:r>
            <a:r>
              <a:rPr lang="ru-RU" sz="2400" dirty="0">
                <a:solidFill>
                  <a:srgbClr val="0000FF"/>
                </a:solidFill>
              </a:rPr>
              <a:t>. </a:t>
            </a:r>
            <a:r>
              <a:rPr lang="ru-RU" sz="2400" dirty="0" err="1">
                <a:solidFill>
                  <a:srgbClr val="0000FF"/>
                </a:solidFill>
              </a:rPr>
              <a:t>Ағзаның</a:t>
            </a:r>
            <a:r>
              <a:rPr lang="ru-RU" sz="2400" dirty="0">
                <a:solidFill>
                  <a:srgbClr val="0000FF"/>
                </a:solidFill>
              </a:rPr>
              <a:t> тез </a:t>
            </a:r>
            <a:r>
              <a:rPr lang="ru-RU" sz="2400" dirty="0" err="1">
                <a:solidFill>
                  <a:srgbClr val="0000FF"/>
                </a:solidFill>
              </a:rPr>
              <a:t>өсуі</a:t>
            </a:r>
            <a:r>
              <a:rPr lang="ru-RU" sz="2400" dirty="0">
                <a:solidFill>
                  <a:srgbClr val="0000FF"/>
                </a:solidFill>
              </a:rPr>
              <a:t> </a:t>
            </a:r>
            <a:r>
              <a:rPr lang="ru-RU" sz="2400" dirty="0" err="1">
                <a:solidFill>
                  <a:srgbClr val="0000FF"/>
                </a:solidFill>
              </a:rPr>
              <a:t>әрі</a:t>
            </a:r>
            <a:r>
              <a:rPr lang="ru-RU" sz="2400" dirty="0">
                <a:solidFill>
                  <a:srgbClr val="0000FF"/>
                </a:solidFill>
              </a:rPr>
              <a:t> </a:t>
            </a:r>
            <a:r>
              <a:rPr lang="ru-RU" sz="2400" dirty="0" err="1">
                <a:solidFill>
                  <a:srgbClr val="0000FF"/>
                </a:solidFill>
              </a:rPr>
              <a:t>оның</a:t>
            </a:r>
            <a:r>
              <a:rPr lang="ru-RU" sz="2400" dirty="0">
                <a:solidFill>
                  <a:srgbClr val="0000FF"/>
                </a:solidFill>
              </a:rPr>
              <a:t> </a:t>
            </a:r>
            <a:r>
              <a:rPr lang="ru-RU" sz="2400" dirty="0" err="1">
                <a:solidFill>
                  <a:srgbClr val="0000FF"/>
                </a:solidFill>
              </a:rPr>
              <a:t>өсуінің</a:t>
            </a:r>
            <a:r>
              <a:rPr lang="ru-RU" sz="2400" dirty="0">
                <a:solidFill>
                  <a:srgbClr val="0000FF"/>
                </a:solidFill>
              </a:rPr>
              <a:t> </a:t>
            </a:r>
            <a:r>
              <a:rPr lang="ru-RU" sz="2400" dirty="0" err="1">
                <a:solidFill>
                  <a:srgbClr val="0000FF"/>
                </a:solidFill>
              </a:rPr>
              <a:t>бір</a:t>
            </a:r>
            <a:r>
              <a:rPr lang="ru-RU" sz="2400" dirty="0">
                <a:solidFill>
                  <a:srgbClr val="0000FF"/>
                </a:solidFill>
              </a:rPr>
              <a:t> </a:t>
            </a:r>
            <a:r>
              <a:rPr lang="ru-RU" sz="2400" dirty="0" err="1">
                <a:solidFill>
                  <a:srgbClr val="0000FF"/>
                </a:solidFill>
              </a:rPr>
              <a:t>қалыпты</a:t>
            </a:r>
            <a:r>
              <a:rPr lang="ru-RU" sz="2400" dirty="0">
                <a:solidFill>
                  <a:srgbClr val="0000FF"/>
                </a:solidFill>
              </a:rPr>
              <a:t> </a:t>
            </a:r>
            <a:r>
              <a:rPr lang="ru-RU" sz="2400" dirty="0" err="1">
                <a:solidFill>
                  <a:srgbClr val="0000FF"/>
                </a:solidFill>
              </a:rPr>
              <a:t>болмауы</a:t>
            </a:r>
            <a:r>
              <a:rPr lang="ru-RU" sz="2400" dirty="0">
                <a:solidFill>
                  <a:srgbClr val="0000FF"/>
                </a:solidFill>
              </a:rPr>
              <a:t> нерв </a:t>
            </a:r>
            <a:r>
              <a:rPr lang="ru-RU" sz="2400" dirty="0" err="1">
                <a:solidFill>
                  <a:srgbClr val="0000FF"/>
                </a:solidFill>
              </a:rPr>
              <a:t>жүйесінің</a:t>
            </a:r>
            <a:r>
              <a:rPr lang="ru-RU" sz="2400" dirty="0">
                <a:solidFill>
                  <a:srgbClr val="0000FF"/>
                </a:solidFill>
              </a:rPr>
              <a:t> </a:t>
            </a:r>
            <a:r>
              <a:rPr lang="ru-RU" sz="2400" dirty="0" err="1">
                <a:solidFill>
                  <a:srgbClr val="0000FF"/>
                </a:solidFill>
              </a:rPr>
              <a:t>өзара</a:t>
            </a:r>
            <a:r>
              <a:rPr lang="ru-RU" sz="2400" dirty="0">
                <a:solidFill>
                  <a:srgbClr val="0000FF"/>
                </a:solidFill>
              </a:rPr>
              <a:t> </a:t>
            </a:r>
            <a:r>
              <a:rPr lang="ru-RU" sz="2400" dirty="0" err="1">
                <a:solidFill>
                  <a:srgbClr val="0000FF"/>
                </a:solidFill>
              </a:rPr>
              <a:t>байланысы</a:t>
            </a:r>
            <a:r>
              <a:rPr lang="ru-RU" sz="2400" dirty="0">
                <a:solidFill>
                  <a:srgbClr val="0000FF"/>
                </a:solidFill>
              </a:rPr>
              <a:t> мен </a:t>
            </a:r>
            <a:r>
              <a:rPr lang="ru-RU" sz="2400" dirty="0" err="1">
                <a:solidFill>
                  <a:srgbClr val="0000FF"/>
                </a:solidFill>
              </a:rPr>
              <a:t>өзара</a:t>
            </a:r>
            <a:r>
              <a:rPr lang="ru-RU" sz="2400" dirty="0">
                <a:solidFill>
                  <a:srgbClr val="0000FF"/>
                </a:solidFill>
              </a:rPr>
              <a:t> </a:t>
            </a:r>
            <a:r>
              <a:rPr lang="ru-RU" sz="2400" dirty="0" err="1">
                <a:solidFill>
                  <a:srgbClr val="0000FF"/>
                </a:solidFill>
              </a:rPr>
              <a:t>қарым</a:t>
            </a:r>
            <a:r>
              <a:rPr lang="ru-RU" sz="2400" dirty="0">
                <a:solidFill>
                  <a:srgbClr val="0000FF"/>
                </a:solidFill>
              </a:rPr>
              <a:t> — </a:t>
            </a:r>
            <a:r>
              <a:rPr lang="ru-RU" sz="2400" dirty="0" err="1">
                <a:solidFill>
                  <a:srgbClr val="0000FF"/>
                </a:solidFill>
              </a:rPr>
              <a:t>қатынасының</a:t>
            </a:r>
            <a:r>
              <a:rPr lang="ru-RU" sz="2400" dirty="0">
                <a:solidFill>
                  <a:srgbClr val="0000FF"/>
                </a:solidFill>
              </a:rPr>
              <a:t> </a:t>
            </a:r>
            <a:r>
              <a:rPr lang="ru-RU" sz="2400" dirty="0" err="1">
                <a:solidFill>
                  <a:srgbClr val="0000FF"/>
                </a:solidFill>
              </a:rPr>
              <a:t>қайта</a:t>
            </a:r>
            <a:r>
              <a:rPr lang="ru-RU" sz="2400" dirty="0">
                <a:solidFill>
                  <a:srgbClr val="0000FF"/>
                </a:solidFill>
              </a:rPr>
              <a:t> </a:t>
            </a:r>
            <a:r>
              <a:rPr lang="ru-RU" sz="2400" dirty="0" err="1">
                <a:solidFill>
                  <a:srgbClr val="0000FF"/>
                </a:solidFill>
              </a:rPr>
              <a:t>құрылуына</a:t>
            </a:r>
            <a:r>
              <a:rPr lang="ru-RU" sz="2400" dirty="0">
                <a:solidFill>
                  <a:srgbClr val="0000FF"/>
                </a:solidFill>
              </a:rPr>
              <a:t> </a:t>
            </a:r>
            <a:r>
              <a:rPr lang="ru-RU" sz="2400" dirty="0" err="1">
                <a:solidFill>
                  <a:srgbClr val="0000FF"/>
                </a:solidFill>
              </a:rPr>
              <a:t>мәжбүр</a:t>
            </a:r>
            <a:r>
              <a:rPr lang="ru-RU" sz="2400" dirty="0">
                <a:solidFill>
                  <a:srgbClr val="0000FF"/>
                </a:solidFill>
              </a:rPr>
              <a:t> </a:t>
            </a:r>
            <a:r>
              <a:rPr lang="ru-RU" sz="2400" dirty="0" err="1">
                <a:solidFill>
                  <a:srgbClr val="0000FF"/>
                </a:solidFill>
              </a:rPr>
              <a:t>етеді</a:t>
            </a:r>
            <a:r>
              <a:rPr lang="ru-RU" sz="2400" dirty="0">
                <a:solidFill>
                  <a:srgbClr val="0000FF"/>
                </a:solidFill>
              </a:rPr>
              <a:t>.</a:t>
            </a:r>
          </a:p>
          <a:p>
            <a:endParaRPr lang="ru-RU" dirty="0"/>
          </a:p>
        </p:txBody>
      </p:sp>
    </p:spTree>
    <p:extLst>
      <p:ext uri="{BB962C8B-B14F-4D97-AF65-F5344CB8AC3E}">
        <p14:creationId xmlns="" xmlns:p14="http://schemas.microsoft.com/office/powerpoint/2010/main" val="343039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1"/>
            <a:ext cx="5747657" cy="43107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89828" y="3477816"/>
            <a:ext cx="5254171" cy="33801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4310742"/>
            <a:ext cx="3866604" cy="25472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38066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474345"/>
            <a:ext cx="8998857" cy="6124754"/>
          </a:xfrm>
          <a:prstGeom prst="rect">
            <a:avLst/>
          </a:prstGeom>
        </p:spPr>
        <p:txBody>
          <a:bodyPr wrap="square">
            <a:spAutoFit/>
          </a:bodyPr>
          <a:lstStyle/>
          <a:p>
            <a:pPr>
              <a:spcBef>
                <a:spcPct val="0"/>
              </a:spcBef>
              <a:defRPr/>
            </a:pPr>
            <a:r>
              <a:rPr lang="kk-KZ" altLang="ru-RU" sz="2800" b="1" dirty="0">
                <a:solidFill>
                  <a:srgbClr val="001D3B"/>
                </a:solidFill>
                <a:latin typeface="Times New Roman" panose="02020603050405020304" pitchFamily="18" charset="0"/>
              </a:rPr>
              <a:t> 		</a:t>
            </a:r>
            <a:r>
              <a:rPr lang="kk-KZ" altLang="ru-RU" sz="2800" b="1" dirty="0">
                <a:solidFill>
                  <a:srgbClr val="FF0000"/>
                </a:solidFill>
                <a:latin typeface="Times New Roman" panose="02020603050405020304" pitchFamily="18" charset="0"/>
              </a:rPr>
              <a:t>Пайдаланған  әдебиеттер:</a:t>
            </a:r>
          </a:p>
          <a:p>
            <a:pPr marL="457200" indent="-457200">
              <a:buFont typeface="+mj-lt"/>
              <a:buAutoNum type="arabicPeriod"/>
              <a:defRPr/>
            </a:pPr>
            <a:r>
              <a:rPr lang="ru-RU" altLang="ru-RU" sz="2800" dirty="0">
                <a:solidFill>
                  <a:srgbClr val="001D3B"/>
                </a:solidFill>
                <a:latin typeface="Times New Roman" panose="02020603050405020304" pitchFamily="18" charset="0"/>
                <a:cs typeface="Times New Roman" panose="02020603050405020304" pitchFamily="18" charset="0"/>
              </a:rPr>
              <a:t>« </a:t>
            </a:r>
            <a:r>
              <a:rPr lang="ru-RU" altLang="ru-RU" sz="2800" dirty="0" err="1">
                <a:solidFill>
                  <a:srgbClr val="001D3B"/>
                </a:solidFill>
                <a:latin typeface="Times New Roman" panose="02020603050405020304" pitchFamily="18" charset="0"/>
                <a:cs typeface="Times New Roman" panose="02020603050405020304" pitchFamily="18" charset="0"/>
              </a:rPr>
              <a:t>Балалар</a:t>
            </a:r>
            <a:r>
              <a:rPr lang="ru-RU" altLang="ru-RU" sz="2800" dirty="0">
                <a:solidFill>
                  <a:srgbClr val="001D3B"/>
                </a:solidFill>
                <a:latin typeface="Times New Roman" panose="02020603050405020304" pitchFamily="18" charset="0"/>
                <a:cs typeface="Times New Roman" panose="02020603050405020304" pitchFamily="18" charset="0"/>
              </a:rPr>
              <a:t> </a:t>
            </a:r>
            <a:r>
              <a:rPr lang="ru-RU" altLang="ru-RU" sz="2800" dirty="0" err="1">
                <a:solidFill>
                  <a:srgbClr val="001D3B"/>
                </a:solidFill>
                <a:latin typeface="Times New Roman" panose="02020603050405020304" pitchFamily="18" charset="0"/>
                <a:cs typeface="Times New Roman" panose="02020603050405020304" pitchFamily="18" charset="0"/>
              </a:rPr>
              <a:t>психологиясы</a:t>
            </a:r>
            <a:r>
              <a:rPr lang="ru-RU" altLang="ru-RU" sz="2800" dirty="0">
                <a:solidFill>
                  <a:srgbClr val="001D3B"/>
                </a:solidFill>
                <a:latin typeface="Times New Roman" panose="02020603050405020304" pitchFamily="18" charset="0"/>
                <a:cs typeface="Times New Roman" panose="02020603050405020304" pitchFamily="18" charset="0"/>
              </a:rPr>
              <a:t> »</a:t>
            </a:r>
            <a:r>
              <a:rPr lang="en-US" altLang="ru-RU" sz="2800" dirty="0">
                <a:solidFill>
                  <a:srgbClr val="001D3B"/>
                </a:solidFill>
                <a:latin typeface="Times New Roman" panose="02020603050405020304" pitchFamily="18" charset="0"/>
                <a:cs typeface="Times New Roman" panose="02020603050405020304" pitchFamily="18" charset="0"/>
              </a:rPr>
              <a:t> </a:t>
            </a:r>
            <a:r>
              <a:rPr lang="kk-KZ" altLang="ru-RU" sz="2800" dirty="0">
                <a:solidFill>
                  <a:srgbClr val="001D3B"/>
                </a:solidFill>
                <a:latin typeface="Times New Roman" panose="02020603050405020304" pitchFamily="18" charset="0"/>
                <a:cs typeface="Times New Roman" panose="02020603050405020304" pitchFamily="18" charset="0"/>
              </a:rPr>
              <a:t>Ж.Қ.Дүйсенова, Қ.Н.Нығметов. Алматы 2012 ж</a:t>
            </a:r>
          </a:p>
          <a:p>
            <a:pPr marL="457200" indent="-457200">
              <a:buFont typeface="+mj-lt"/>
              <a:buAutoNum type="arabicPeriod"/>
              <a:defRPr/>
            </a:pPr>
            <a:r>
              <a:rPr lang="ru-RU" sz="2800" dirty="0" err="1">
                <a:latin typeface="Times New Roman" panose="02020603050405020304" pitchFamily="18" charset="0"/>
                <a:cs typeface="Times New Roman" panose="02020603050405020304" pitchFamily="18" charset="0"/>
              </a:rPr>
              <a:t>Божович</a:t>
            </a:r>
            <a:r>
              <a:rPr lang="ru-RU" sz="2800" dirty="0">
                <a:latin typeface="Times New Roman" panose="02020603050405020304" pitchFamily="18" charset="0"/>
                <a:cs typeface="Times New Roman" panose="02020603050405020304" pitchFamily="18" charset="0"/>
              </a:rPr>
              <a:t> Л.И. Личность и ее формирование в детском возрасте. М., 1968.</a:t>
            </a:r>
          </a:p>
          <a:p>
            <a:pPr marL="457200" indent="-457200">
              <a:buFont typeface="+mj-lt"/>
              <a:buAutoNum type="arabicPeriod"/>
              <a:defRPr/>
            </a:pPr>
            <a:r>
              <a:rPr lang="ru-RU" altLang="ru-RU" sz="2800" dirty="0">
                <a:solidFill>
                  <a:srgbClr val="001D3B"/>
                </a:solidFill>
                <a:latin typeface="Times New Roman" panose="02020603050405020304" pitchFamily="18" charset="0"/>
                <a:cs typeface="Times New Roman" panose="02020603050405020304" pitchFamily="18" charset="0"/>
              </a:rPr>
              <a:t> «Педагогика» </a:t>
            </a:r>
            <a:r>
              <a:rPr lang="ru-RU" altLang="ru-RU" sz="2800" dirty="0" err="1">
                <a:solidFill>
                  <a:srgbClr val="001D3B"/>
                </a:solidFill>
                <a:latin typeface="Times New Roman" panose="02020603050405020304" pitchFamily="18" charset="0"/>
                <a:cs typeface="Times New Roman" panose="02020603050405020304" pitchFamily="18" charset="0"/>
              </a:rPr>
              <a:t>Дуйсембекова</a:t>
            </a:r>
            <a:r>
              <a:rPr lang="ru-RU" altLang="ru-RU" sz="2800" dirty="0">
                <a:solidFill>
                  <a:srgbClr val="001D3B"/>
                </a:solidFill>
                <a:latin typeface="Times New Roman" panose="02020603050405020304" pitchFamily="18" charset="0"/>
                <a:cs typeface="Times New Roman" panose="02020603050405020304" pitchFamily="18" charset="0"/>
              </a:rPr>
              <a:t> Ш.Д.  </a:t>
            </a:r>
            <a:r>
              <a:rPr lang="ru-RU" altLang="ru-RU" sz="2800" dirty="0" err="1">
                <a:solidFill>
                  <a:srgbClr val="001D3B"/>
                </a:solidFill>
                <a:latin typeface="Times New Roman" panose="02020603050405020304" pitchFamily="18" charset="0"/>
                <a:cs typeface="Times New Roman" panose="02020603050405020304" pitchFamily="18" charset="0"/>
              </a:rPr>
              <a:t>Оқулық</a:t>
            </a:r>
            <a:r>
              <a:rPr lang="ru-RU" altLang="ru-RU" sz="2800" dirty="0">
                <a:solidFill>
                  <a:srgbClr val="001D3B"/>
                </a:solidFill>
                <a:latin typeface="Times New Roman" panose="02020603050405020304" pitchFamily="18" charset="0"/>
                <a:cs typeface="Times New Roman" panose="02020603050405020304" pitchFamily="18" charset="0"/>
              </a:rPr>
              <a:t> , 2015 ж. </a:t>
            </a:r>
            <a:endParaRPr lang="ru-RU" sz="2800" dirty="0">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ru-RU" sz="2800" dirty="0">
                <a:latin typeface="Times New Roman" panose="02020603050405020304" pitchFamily="18" charset="0"/>
                <a:cs typeface="Times New Roman" panose="02020603050405020304" pitchFamily="18" charset="0"/>
              </a:rPr>
              <a:t>Измайлов А.З. Народная педагогика: педагогические воззрения народов Азии и Казахстана. М., 1991.</a:t>
            </a:r>
          </a:p>
          <a:p>
            <a:pPr marL="457200" indent="-457200">
              <a:buFont typeface="+mj-lt"/>
              <a:buAutoNum type="arabicPeriod"/>
              <a:defRPr/>
            </a:pPr>
            <a:r>
              <a:rPr lang="ru-RU" sz="2800" dirty="0">
                <a:latin typeface="Times New Roman" panose="02020603050405020304" pitchFamily="18" charset="0"/>
                <a:cs typeface="Times New Roman" panose="02020603050405020304" pitchFamily="18" charset="0"/>
              </a:rPr>
              <a:t>Керимов Л.К. Педагогические основы индивидуализации перевоспитания трудных подростков. Алматы. 1994.</a:t>
            </a:r>
          </a:p>
          <a:p>
            <a:pPr marL="457200" indent="-457200">
              <a:buFont typeface="+mj-lt"/>
              <a:buAutoNum type="arabicPeriod"/>
              <a:defRPr/>
            </a:pPr>
            <a:r>
              <a:rPr lang="ru-RU" sz="2800" dirty="0">
                <a:latin typeface="Times New Roman" panose="02020603050405020304" pitchFamily="18" charset="0"/>
                <a:cs typeface="Times New Roman" panose="02020603050405020304" pitchFamily="18" charset="0"/>
              </a:rPr>
              <a:t>Кон И.С. Психология подростка. М., 1981.</a:t>
            </a:r>
          </a:p>
          <a:p>
            <a:pPr marL="457200" indent="-457200">
              <a:buFont typeface="+mj-lt"/>
              <a:buAutoNum type="arabicPeriod"/>
              <a:defRPr/>
            </a:pPr>
            <a:r>
              <a:rPr lang="ru-RU" sz="2800" dirty="0">
                <a:latin typeface="Times New Roman" panose="02020603050405020304" pitchFamily="18" charset="0"/>
                <a:cs typeface="Times New Roman" panose="02020603050405020304" pitchFamily="18" charset="0"/>
              </a:rPr>
              <a:t>Кон И.С. Психология ранней юности. М., 1989.</a:t>
            </a:r>
          </a:p>
          <a:p>
            <a:pPr>
              <a:spcBef>
                <a:spcPct val="0"/>
              </a:spcBef>
              <a:buClr>
                <a:srgbClr val="001D3B"/>
              </a:buClr>
              <a:defRPr/>
            </a:pPr>
            <a:endParaRPr lang="kk-KZ" altLang="ru-RU" sz="2800" b="1" i="1" dirty="0">
              <a:solidFill>
                <a:srgbClr val="001D3B"/>
              </a:solidFill>
              <a:latin typeface="Times New Roman" panose="02020603050405020304" pitchFamily="18" charset="0"/>
            </a:endParaRPr>
          </a:p>
        </p:txBody>
      </p:sp>
    </p:spTree>
    <p:extLst>
      <p:ext uri="{BB962C8B-B14F-4D97-AF65-F5344CB8AC3E}">
        <p14:creationId xmlns="" xmlns:p14="http://schemas.microsoft.com/office/powerpoint/2010/main" val="4130032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7777" y="482608"/>
            <a:ext cx="7886700" cy="3842650"/>
          </a:xfrm>
        </p:spPr>
        <p:txBody>
          <a:bodyPr>
            <a:noAutofit/>
          </a:bodyPr>
          <a:lstStyle/>
          <a:p>
            <a:pPr algn="ctr"/>
            <a:r>
              <a:rPr lang="ru-RU" sz="4800" dirty="0" smtClean="0">
                <a:solidFill>
                  <a:srgbClr val="1C7A6A"/>
                </a:solidFill>
                <a:latin typeface="Times New Roman" panose="02020603050405020304" pitchFamily="18" charset="0"/>
                <a:cs typeface="Times New Roman" panose="02020603050405020304" pitchFamily="18" charset="0"/>
              </a:rPr>
              <a:t/>
            </a:r>
            <a:br>
              <a:rPr lang="ru-RU" sz="4800" dirty="0" smtClean="0">
                <a:solidFill>
                  <a:srgbClr val="1C7A6A"/>
                </a:solidFill>
                <a:latin typeface="Times New Roman" panose="02020603050405020304" pitchFamily="18" charset="0"/>
                <a:cs typeface="Times New Roman" panose="02020603050405020304" pitchFamily="18" charset="0"/>
              </a:rPr>
            </a:br>
            <a:r>
              <a:rPr lang="ru-RU" sz="4800" dirty="0">
                <a:solidFill>
                  <a:srgbClr val="1C7A6A"/>
                </a:solidFill>
                <a:latin typeface="Times New Roman" panose="02020603050405020304" pitchFamily="18" charset="0"/>
                <a:cs typeface="Times New Roman" panose="02020603050405020304" pitchFamily="18" charset="0"/>
              </a:rPr>
              <a:t/>
            </a:r>
            <a:br>
              <a:rPr lang="ru-RU" sz="4800" dirty="0">
                <a:solidFill>
                  <a:srgbClr val="1C7A6A"/>
                </a:solidFill>
                <a:latin typeface="Times New Roman" panose="02020603050405020304" pitchFamily="18" charset="0"/>
                <a:cs typeface="Times New Roman" panose="02020603050405020304" pitchFamily="18" charset="0"/>
              </a:rPr>
            </a:br>
            <a:r>
              <a:rPr lang="ru-RU" sz="4800" dirty="0" smtClean="0">
                <a:solidFill>
                  <a:srgbClr val="1C7A6A"/>
                </a:solidFill>
                <a:latin typeface="Times New Roman" panose="02020603050405020304" pitchFamily="18" charset="0"/>
                <a:cs typeface="Times New Roman" panose="02020603050405020304" pitchFamily="18" charset="0"/>
              </a:rPr>
              <a:t/>
            </a:r>
            <a:br>
              <a:rPr lang="ru-RU" sz="4800" dirty="0" smtClean="0">
                <a:solidFill>
                  <a:srgbClr val="1C7A6A"/>
                </a:solidFill>
                <a:latin typeface="Times New Roman" panose="02020603050405020304" pitchFamily="18" charset="0"/>
                <a:cs typeface="Times New Roman" panose="02020603050405020304" pitchFamily="18" charset="0"/>
              </a:rPr>
            </a:br>
            <a:r>
              <a:rPr lang="ru-RU" sz="4800" dirty="0">
                <a:solidFill>
                  <a:srgbClr val="1C7A6A"/>
                </a:solidFill>
                <a:latin typeface="Times New Roman" panose="02020603050405020304" pitchFamily="18" charset="0"/>
                <a:cs typeface="Times New Roman" panose="02020603050405020304" pitchFamily="18" charset="0"/>
              </a:rPr>
              <a:t/>
            </a:r>
            <a:br>
              <a:rPr lang="ru-RU" sz="4800" dirty="0">
                <a:solidFill>
                  <a:srgbClr val="1C7A6A"/>
                </a:solidFill>
                <a:latin typeface="Times New Roman" panose="02020603050405020304" pitchFamily="18" charset="0"/>
                <a:cs typeface="Times New Roman" panose="02020603050405020304" pitchFamily="18" charset="0"/>
              </a:rPr>
            </a:br>
            <a:r>
              <a:rPr lang="ru-RU" sz="4800" dirty="0" smtClean="0">
                <a:solidFill>
                  <a:srgbClr val="1C7A6A"/>
                </a:solidFill>
                <a:latin typeface="Times New Roman" panose="02020603050405020304" pitchFamily="18" charset="0"/>
                <a:cs typeface="Times New Roman" panose="02020603050405020304" pitchFamily="18" charset="0"/>
              </a:rPr>
              <a:t/>
            </a:r>
            <a:br>
              <a:rPr lang="ru-RU" sz="4800" dirty="0" smtClean="0">
                <a:solidFill>
                  <a:srgbClr val="1C7A6A"/>
                </a:solidFill>
                <a:latin typeface="Times New Roman" panose="02020603050405020304" pitchFamily="18" charset="0"/>
                <a:cs typeface="Times New Roman" panose="02020603050405020304" pitchFamily="18" charset="0"/>
              </a:rPr>
            </a:br>
            <a:r>
              <a:rPr lang="ru-RU" sz="4800" dirty="0">
                <a:solidFill>
                  <a:srgbClr val="1C7A6A"/>
                </a:solidFill>
                <a:latin typeface="Times New Roman" panose="02020603050405020304" pitchFamily="18" charset="0"/>
                <a:cs typeface="Times New Roman" panose="02020603050405020304" pitchFamily="18" charset="0"/>
              </a:rPr>
              <a:t/>
            </a:r>
            <a:br>
              <a:rPr lang="ru-RU" sz="4800" dirty="0">
                <a:solidFill>
                  <a:srgbClr val="1C7A6A"/>
                </a:solidFill>
                <a:latin typeface="Times New Roman" panose="02020603050405020304" pitchFamily="18" charset="0"/>
                <a:cs typeface="Times New Roman" panose="02020603050405020304" pitchFamily="18" charset="0"/>
              </a:rPr>
            </a:br>
            <a:r>
              <a:rPr lang="ru-RU" sz="4800" dirty="0" smtClean="0">
                <a:solidFill>
                  <a:srgbClr val="1C7A6A"/>
                </a:solidFill>
                <a:latin typeface="Times New Roman" panose="02020603050405020304" pitchFamily="18" charset="0"/>
                <a:cs typeface="Times New Roman" panose="02020603050405020304" pitchFamily="18" charset="0"/>
              </a:rPr>
              <a:t/>
            </a:r>
            <a:br>
              <a:rPr lang="ru-RU" sz="4800" dirty="0" smtClean="0">
                <a:solidFill>
                  <a:srgbClr val="1C7A6A"/>
                </a:solidFill>
                <a:latin typeface="Times New Roman" panose="02020603050405020304" pitchFamily="18" charset="0"/>
                <a:cs typeface="Times New Roman" panose="02020603050405020304" pitchFamily="18" charset="0"/>
              </a:rPr>
            </a:br>
            <a:r>
              <a:rPr lang="ru-RU" sz="4800" dirty="0">
                <a:solidFill>
                  <a:srgbClr val="1C7A6A"/>
                </a:solidFill>
                <a:latin typeface="Times New Roman" panose="02020603050405020304" pitchFamily="18" charset="0"/>
                <a:cs typeface="Times New Roman" panose="02020603050405020304" pitchFamily="18" charset="0"/>
              </a:rPr>
              <a:t/>
            </a:r>
            <a:br>
              <a:rPr lang="ru-RU" sz="4800" dirty="0">
                <a:solidFill>
                  <a:srgbClr val="1C7A6A"/>
                </a:solidFill>
                <a:latin typeface="Times New Roman" panose="02020603050405020304" pitchFamily="18" charset="0"/>
                <a:cs typeface="Times New Roman" panose="02020603050405020304" pitchFamily="18" charset="0"/>
              </a:rPr>
            </a:br>
            <a:r>
              <a:rPr lang="ru-RU" sz="4800" dirty="0" err="1" smtClean="0">
                <a:solidFill>
                  <a:srgbClr val="1C7A6A"/>
                </a:solidFill>
                <a:latin typeface="Times New Roman" panose="02020603050405020304" pitchFamily="18" charset="0"/>
                <a:cs typeface="Times New Roman" panose="02020603050405020304" pitchFamily="18" charset="0"/>
              </a:rPr>
              <a:t>Назарларыңызға</a:t>
            </a:r>
            <a:r>
              <a:rPr lang="ru-RU" sz="4800" dirty="0" smtClean="0">
                <a:solidFill>
                  <a:srgbClr val="1C7A6A"/>
                </a:solidFill>
                <a:latin typeface="Times New Roman" panose="02020603050405020304" pitchFamily="18" charset="0"/>
                <a:cs typeface="Times New Roman" panose="02020603050405020304" pitchFamily="18" charset="0"/>
              </a:rPr>
              <a:t> </a:t>
            </a:r>
            <a:r>
              <a:rPr lang="ru-RU" sz="4800" dirty="0" err="1" smtClean="0">
                <a:solidFill>
                  <a:srgbClr val="1C7A6A"/>
                </a:solidFill>
                <a:latin typeface="Times New Roman" panose="02020603050405020304" pitchFamily="18" charset="0"/>
                <a:cs typeface="Times New Roman" panose="02020603050405020304" pitchFamily="18" charset="0"/>
              </a:rPr>
              <a:t>рахмет</a:t>
            </a:r>
            <a:r>
              <a:rPr lang="ru-RU" sz="4800" dirty="0" smtClean="0">
                <a:solidFill>
                  <a:srgbClr val="1C7A6A"/>
                </a:solidFill>
                <a:latin typeface="Times New Roman" panose="02020603050405020304" pitchFamily="18" charset="0"/>
                <a:cs typeface="Times New Roman" panose="02020603050405020304" pitchFamily="18" charset="0"/>
              </a:rPr>
              <a:t>!</a:t>
            </a:r>
            <a:br>
              <a:rPr lang="ru-RU" sz="4800" dirty="0" smtClean="0">
                <a:solidFill>
                  <a:srgbClr val="1C7A6A"/>
                </a:solidFill>
                <a:latin typeface="Times New Roman" panose="02020603050405020304" pitchFamily="18" charset="0"/>
                <a:cs typeface="Times New Roman" panose="02020603050405020304" pitchFamily="18" charset="0"/>
              </a:rPr>
            </a:br>
            <a:endParaRPr lang="ru-RU" sz="4800" dirty="0">
              <a:solidFill>
                <a:srgbClr val="1C7A6A"/>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4790" y="63624"/>
            <a:ext cx="8972675" cy="6660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600741" y="101724"/>
            <a:ext cx="438149" cy="422151"/>
          </a:xfrm>
          <a:prstGeom prst="rect">
            <a:avLst/>
          </a:prstGeom>
          <a:solidFill>
            <a:srgbClr val="37D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solidFill>
                <a:schemeClr val="tx1"/>
              </a:solidFill>
            </a:endParaRPr>
          </a:p>
        </p:txBody>
      </p:sp>
      <p:sp>
        <p:nvSpPr>
          <p:cNvPr id="7" name="Прямоугольник 6"/>
          <p:cNvSpPr/>
          <p:nvPr/>
        </p:nvSpPr>
        <p:spPr>
          <a:xfrm>
            <a:off x="8172450" y="242433"/>
            <a:ext cx="675940" cy="619962"/>
          </a:xfrm>
          <a:prstGeom prst="rect">
            <a:avLst/>
          </a:prstGeom>
          <a:solidFill>
            <a:srgbClr val="C5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solidFill>
                <a:schemeClr val="tx1"/>
              </a:solidFill>
            </a:endParaRPr>
          </a:p>
        </p:txBody>
      </p:sp>
    </p:spTree>
    <p:extLst>
      <p:ext uri="{BB962C8B-B14F-4D97-AF65-F5344CB8AC3E}">
        <p14:creationId xmlns="" xmlns:p14="http://schemas.microsoft.com/office/powerpoint/2010/main" val="161697422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b="1" dirty="0" smtClean="0">
                <a:latin typeface="Times New Roman" panose="02020603050405020304" pitchFamily="18" charset="0"/>
                <a:cs typeface="Times New Roman" panose="02020603050405020304" pitchFamily="18" charset="0"/>
              </a:rPr>
              <a:t>ЖОСПАР.</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algn="just"/>
            <a:endParaRPr lang="kk-KZ"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09599" y="1752601"/>
            <a:ext cx="7765143" cy="8002191"/>
          </a:xfrm>
          <a:prstGeom prst="rect">
            <a:avLst/>
          </a:prstGeom>
        </p:spPr>
        <p:txBody>
          <a:bodyPr wrap="square">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a:t>
            </a:r>
            <a:r>
              <a:rPr lang="kk-KZ" sz="2800" b="1" dirty="0" smtClean="0">
                <a:solidFill>
                  <a:srgbClr val="0000FF"/>
                </a:solidFill>
                <a:latin typeface="Times New Roman" panose="02020603050405020304" pitchFamily="18" charset="0"/>
                <a:cs typeface="Times New Roman" panose="02020603050405020304" pitchFamily="18" charset="0"/>
              </a:rPr>
              <a:t>Кіріспе.</a:t>
            </a:r>
            <a:endParaRPr lang="en-US" sz="2800" b="1" dirty="0" smtClean="0">
              <a:solidFill>
                <a:srgbClr val="0000FF"/>
              </a:solidFill>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    1.Ж</a:t>
            </a:r>
            <a:r>
              <a:rPr lang="kk-KZ" sz="2800" b="1" dirty="0" smtClean="0">
                <a:latin typeface="Times New Roman" panose="02020603050405020304" pitchFamily="18" charset="0"/>
                <a:cs typeface="Times New Roman" panose="02020603050405020304" pitchFamily="18" charset="0"/>
              </a:rPr>
              <a:t>асөспірімдік </a:t>
            </a:r>
            <a:r>
              <a:rPr lang="kk-KZ" sz="2800" b="1" dirty="0">
                <a:latin typeface="Times New Roman" panose="02020603050405020304" pitchFamily="18" charset="0"/>
                <a:cs typeface="Times New Roman" panose="02020603050405020304" pitchFamily="18" charset="0"/>
              </a:rPr>
              <a:t>және бозбалалық </a:t>
            </a:r>
            <a:r>
              <a:rPr lang="kk-KZ" sz="2800" b="1" dirty="0" smtClean="0">
                <a:latin typeface="Times New Roman" panose="02020603050405020304" pitchFamily="18" charset="0"/>
                <a:cs typeface="Times New Roman" panose="02020603050405020304" pitchFamily="18" charset="0"/>
              </a:rPr>
              <a:t>кезең.</a:t>
            </a:r>
          </a:p>
          <a:p>
            <a:r>
              <a:rPr lang="en-US" sz="2800" b="1" dirty="0" smtClean="0">
                <a:solidFill>
                  <a:srgbClr val="0000FF"/>
                </a:solidFill>
                <a:latin typeface="Times New Roman" panose="02020603050405020304" pitchFamily="18" charset="0"/>
                <a:cs typeface="Times New Roman" panose="02020603050405020304" pitchFamily="18" charset="0"/>
              </a:rPr>
              <a:t>II.</a:t>
            </a:r>
            <a:r>
              <a:rPr lang="ru-RU" sz="2800" b="1" dirty="0" err="1" smtClean="0">
                <a:solidFill>
                  <a:srgbClr val="0000FF"/>
                </a:solidFill>
                <a:latin typeface="Times New Roman" panose="02020603050405020304" pitchFamily="18" charset="0"/>
                <a:cs typeface="Times New Roman" panose="02020603050405020304" pitchFamily="18" charset="0"/>
              </a:rPr>
              <a:t>Негізгі</a:t>
            </a:r>
            <a:r>
              <a:rPr lang="ru-RU" sz="2800" b="1" dirty="0" smtClean="0">
                <a:solidFill>
                  <a:srgbClr val="0000FF"/>
                </a:solidFill>
                <a:latin typeface="Times New Roman" panose="02020603050405020304" pitchFamily="18" charset="0"/>
                <a:cs typeface="Times New Roman" panose="02020603050405020304" pitchFamily="18" charset="0"/>
              </a:rPr>
              <a:t> </a:t>
            </a:r>
            <a:r>
              <a:rPr lang="ru-RU" sz="2800" b="1" dirty="0" err="1" smtClean="0">
                <a:solidFill>
                  <a:srgbClr val="0000FF"/>
                </a:solidFill>
                <a:latin typeface="Times New Roman" panose="02020603050405020304" pitchFamily="18" charset="0"/>
                <a:cs typeface="Times New Roman" panose="02020603050405020304" pitchFamily="18" charset="0"/>
              </a:rPr>
              <a:t>бөлім</a:t>
            </a:r>
            <a:r>
              <a:rPr lang="ru-RU" sz="2800" b="1" dirty="0" smtClean="0">
                <a:solidFill>
                  <a:srgbClr val="0000FF"/>
                </a:solidFill>
                <a:latin typeface="Times New Roman" panose="02020603050405020304" pitchFamily="18" charset="0"/>
                <a:cs typeface="Times New Roman" panose="02020603050405020304" pitchFamily="18" charset="0"/>
              </a:rPr>
              <a:t>.</a:t>
            </a:r>
          </a:p>
          <a:p>
            <a:r>
              <a:rPr lang="kk-KZ" sz="2800" b="1" dirty="0" smtClean="0">
                <a:latin typeface="Times New Roman" panose="02020603050405020304" pitchFamily="18" charset="0"/>
                <a:cs typeface="Times New Roman" panose="02020603050405020304" pitchFamily="18" charset="0"/>
              </a:rPr>
              <a:t>     2.Өсу процестері.</a:t>
            </a:r>
          </a:p>
          <a:p>
            <a:r>
              <a:rPr lang="kk-KZ" sz="2800" b="1" dirty="0" smtClean="0">
                <a:latin typeface="Times New Roman" panose="02020603050405020304" pitchFamily="18" charset="0"/>
                <a:cs typeface="Times New Roman" panose="02020603050405020304" pitchFamily="18" charset="0"/>
              </a:rPr>
              <a:t>     3.Жыныстық жетілу кезеңдері.</a:t>
            </a:r>
          </a:p>
          <a:p>
            <a:r>
              <a:rPr lang="kk-KZ" sz="2800" b="1" dirty="0" smtClean="0">
                <a:latin typeface="Times New Roman" panose="02020603050405020304" pitchFamily="18" charset="0"/>
                <a:cs typeface="Times New Roman" panose="02020603050405020304" pitchFamily="18" charset="0"/>
              </a:rPr>
              <a:t>     4.Метоболизмнің және вегатативтік функциялардың сипаттамасы.</a:t>
            </a:r>
          </a:p>
          <a:p>
            <a:r>
              <a:rPr lang="en-US" sz="2800" b="1" dirty="0" smtClean="0">
                <a:solidFill>
                  <a:srgbClr val="0000FF"/>
                </a:solidFill>
                <a:latin typeface="Times New Roman" panose="02020603050405020304" pitchFamily="18" charset="0"/>
                <a:cs typeface="Times New Roman" panose="02020603050405020304" pitchFamily="18" charset="0"/>
              </a:rPr>
              <a:t>III.</a:t>
            </a:r>
            <a:r>
              <a:rPr lang="kk-KZ" sz="2800" b="1" dirty="0" smtClean="0">
                <a:solidFill>
                  <a:srgbClr val="0000FF"/>
                </a:solidFill>
                <a:latin typeface="Times New Roman" panose="02020603050405020304" pitchFamily="18" charset="0"/>
                <a:cs typeface="Times New Roman" panose="02020603050405020304" pitchFamily="18" charset="0"/>
              </a:rPr>
              <a:t>Қорытынды бөлім.</a:t>
            </a:r>
          </a:p>
          <a:p>
            <a:r>
              <a:rPr lang="kk-KZ" sz="2800" b="1" dirty="0" smtClean="0">
                <a:solidFill>
                  <a:srgbClr val="0000FF"/>
                </a:solidFill>
                <a:latin typeface="Times New Roman" panose="02020603050405020304" pitchFamily="18" charset="0"/>
                <a:cs typeface="Times New Roman" panose="02020603050405020304" pitchFamily="18" charset="0"/>
              </a:rPr>
              <a:t>Пайдаланған әдебиеттер.</a:t>
            </a:r>
            <a:endParaRPr lang="kk-KZ" sz="2800" b="1" dirty="0">
              <a:solidFill>
                <a:srgbClr val="0000FF"/>
              </a:solidFill>
              <a:latin typeface="Times New Roman" panose="02020603050405020304" pitchFamily="18" charset="0"/>
              <a:cs typeface="Times New Roman" panose="02020603050405020304" pitchFamily="18" charset="0"/>
            </a:endParaRPr>
          </a:p>
          <a:p>
            <a:endParaRPr lang="kk-KZ" sz="2800" b="1" dirty="0" smtClean="0">
              <a:solidFill>
                <a:srgbClr val="0000FF"/>
              </a:solidFill>
              <a:latin typeface="Times New Roman" panose="02020603050405020304" pitchFamily="18" charset="0"/>
              <a:cs typeface="Times New Roman" panose="02020603050405020304" pitchFamily="18" charset="0"/>
            </a:endParaRPr>
          </a:p>
          <a:p>
            <a:endParaRPr lang="kk-KZ" b="1" dirty="0">
              <a:solidFill>
                <a:srgbClr val="0000FF"/>
              </a:solidFill>
              <a:latin typeface="Times New Roman" panose="02020603050405020304" pitchFamily="18" charset="0"/>
              <a:cs typeface="Times New Roman" panose="02020603050405020304" pitchFamily="18" charset="0"/>
            </a:endParaRPr>
          </a:p>
          <a:p>
            <a:endParaRPr lang="kk-KZ" b="1" dirty="0" smtClean="0">
              <a:solidFill>
                <a:srgbClr val="0000FF"/>
              </a:solidFill>
              <a:latin typeface="Times New Roman" panose="02020603050405020304" pitchFamily="18" charset="0"/>
              <a:cs typeface="Times New Roman" panose="02020603050405020304" pitchFamily="18" charset="0"/>
            </a:endParaRPr>
          </a:p>
          <a:p>
            <a:endParaRPr lang="kk-KZ" b="1" dirty="0">
              <a:solidFill>
                <a:srgbClr val="0000FF"/>
              </a:solidFill>
              <a:latin typeface="Times New Roman" panose="02020603050405020304" pitchFamily="18" charset="0"/>
              <a:cs typeface="Times New Roman" panose="02020603050405020304" pitchFamily="18" charset="0"/>
            </a:endParaRPr>
          </a:p>
          <a:p>
            <a:endParaRPr lang="kk-KZ" b="1" dirty="0" smtClean="0">
              <a:solidFill>
                <a:srgbClr val="0000FF"/>
              </a:solidFill>
              <a:latin typeface="Times New Roman" panose="02020603050405020304" pitchFamily="18" charset="0"/>
              <a:cs typeface="Times New Roman" panose="02020603050405020304" pitchFamily="18" charset="0"/>
            </a:endParaRPr>
          </a:p>
          <a:p>
            <a:endParaRPr lang="kk-KZ" b="1" dirty="0">
              <a:solidFill>
                <a:srgbClr val="0000FF"/>
              </a:solidFill>
              <a:latin typeface="Times New Roman" panose="02020603050405020304" pitchFamily="18" charset="0"/>
              <a:cs typeface="Times New Roman" panose="02020603050405020304" pitchFamily="18" charset="0"/>
            </a:endParaRPr>
          </a:p>
          <a:p>
            <a:endParaRPr lang="kk-KZ" b="1" dirty="0" smtClean="0">
              <a:solidFill>
                <a:srgbClr val="0000FF"/>
              </a:solidFill>
              <a:latin typeface="Times New Roman" panose="02020603050405020304" pitchFamily="18" charset="0"/>
              <a:cs typeface="Times New Roman" panose="02020603050405020304" pitchFamily="18" charset="0"/>
            </a:endParaRPr>
          </a:p>
          <a:p>
            <a:endParaRPr lang="kk-KZ" b="1" dirty="0">
              <a:solidFill>
                <a:srgbClr val="0000FF"/>
              </a:solidFill>
              <a:latin typeface="Times New Roman" panose="02020603050405020304" pitchFamily="18" charset="0"/>
              <a:cs typeface="Times New Roman" panose="02020603050405020304" pitchFamily="18" charset="0"/>
            </a:endParaRPr>
          </a:p>
          <a:p>
            <a:endParaRPr lang="kk-KZ" b="1" dirty="0" smtClean="0">
              <a:solidFill>
                <a:srgbClr val="0000FF"/>
              </a:solidFill>
              <a:latin typeface="Times New Roman" panose="02020603050405020304" pitchFamily="18" charset="0"/>
              <a:cs typeface="Times New Roman" panose="02020603050405020304" pitchFamily="18" charset="0"/>
            </a:endParaRPr>
          </a:p>
          <a:p>
            <a:endParaRPr lang="kk-KZ" b="1" dirty="0">
              <a:solidFill>
                <a:srgbClr val="0000FF"/>
              </a:solidFill>
              <a:latin typeface="Times New Roman" panose="02020603050405020304" pitchFamily="18" charset="0"/>
              <a:cs typeface="Times New Roman" panose="02020603050405020304" pitchFamily="18" charset="0"/>
            </a:endParaRPr>
          </a:p>
          <a:p>
            <a:endParaRPr lang="kk-KZ" b="1" dirty="0" smtClean="0">
              <a:solidFill>
                <a:srgbClr val="0000FF"/>
              </a:solidFill>
              <a:latin typeface="Times New Roman" panose="02020603050405020304" pitchFamily="18" charset="0"/>
              <a:cs typeface="Times New Roman" panose="02020603050405020304" pitchFamily="18" charset="0"/>
            </a:endParaRPr>
          </a:p>
          <a:p>
            <a:endParaRPr lang="kk-KZ" b="1" dirty="0">
              <a:solidFill>
                <a:srgbClr val="0000FF"/>
              </a:solidFill>
              <a:latin typeface="Times New Roman" panose="02020603050405020304" pitchFamily="18" charset="0"/>
              <a:cs typeface="Times New Roman" panose="02020603050405020304" pitchFamily="18" charset="0"/>
            </a:endParaRPr>
          </a:p>
          <a:p>
            <a:endParaRPr lang="kk-KZ" b="1" dirty="0" smtClean="0">
              <a:solidFill>
                <a:srgbClr val="0000FF"/>
              </a:solidFill>
              <a:latin typeface="Times New Roman" panose="02020603050405020304" pitchFamily="18" charset="0"/>
              <a:cs typeface="Times New Roman" panose="02020603050405020304" pitchFamily="18" charset="0"/>
            </a:endParaRPr>
          </a:p>
          <a:p>
            <a:r>
              <a:rPr lang="kk-KZ" b="1" dirty="0" smtClean="0">
                <a:solidFill>
                  <a:srgbClr val="0000FF"/>
                </a:solidFill>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 xmlns:p14="http://schemas.microsoft.com/office/powerpoint/2010/main" val="167474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552450" y="210344"/>
            <a:ext cx="7357836" cy="847725"/>
          </a:xfrm>
          <a:prstGeom prst="rect">
            <a:avLst/>
          </a:prstGeom>
          <a:noFill/>
          <a:ln w="9525" cap="flat">
            <a:noFill/>
            <a:round/>
            <a:headEnd/>
            <a:tailEnd/>
          </a:ln>
          <a:effectLst/>
        </p:spPr>
        <p:txBody>
          <a:bodyPr lIns="90000" tIns="46800" rIns="90000" bIns="46800" anchor="ctr" anchorCtr="1"/>
          <a:lstStyle>
            <a:defPPr>
              <a:defRPr lang="en-GB"/>
            </a:defPPr>
            <a:lvl1pPr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1pPr>
            <a:lvl2pPr marL="742950" indent="-28575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2pPr>
            <a:lvl3pPr marL="11430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3pPr>
            <a:lvl4pPr marL="16002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4pPr>
            <a:lvl5pPr marL="20574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5pPr>
            <a:lvl6pPr marL="2286000" algn="l" defTabSz="914400" rtl="0" eaLnBrk="1" latinLnBrk="0" hangingPunct="1">
              <a:defRPr kern="1200">
                <a:solidFill>
                  <a:schemeClr val="bg1"/>
                </a:solidFill>
                <a:latin typeface="Verdana" pitchFamily="32" charset="0"/>
                <a:ea typeface="Microsoft YaHei" pitchFamily="32" charset="-122"/>
                <a:cs typeface="+mn-cs"/>
              </a:defRPr>
            </a:lvl6pPr>
            <a:lvl7pPr marL="2743200" algn="l" defTabSz="914400" rtl="0" eaLnBrk="1" latinLnBrk="0" hangingPunct="1">
              <a:defRPr kern="1200">
                <a:solidFill>
                  <a:schemeClr val="bg1"/>
                </a:solidFill>
                <a:latin typeface="Verdana" pitchFamily="32" charset="0"/>
                <a:ea typeface="Microsoft YaHei" pitchFamily="32" charset="-122"/>
                <a:cs typeface="+mn-cs"/>
              </a:defRPr>
            </a:lvl7pPr>
            <a:lvl8pPr marL="3200400" algn="l" defTabSz="914400" rtl="0" eaLnBrk="1" latinLnBrk="0" hangingPunct="1">
              <a:defRPr kern="1200">
                <a:solidFill>
                  <a:schemeClr val="bg1"/>
                </a:solidFill>
                <a:latin typeface="Verdana" pitchFamily="32" charset="0"/>
                <a:ea typeface="Microsoft YaHei" pitchFamily="32" charset="-122"/>
                <a:cs typeface="+mn-cs"/>
              </a:defRPr>
            </a:lvl8pPr>
            <a:lvl9pPr marL="3657600" algn="l" defTabSz="914400" rtl="0" eaLnBrk="1" latinLnBrk="0" hangingPunct="1">
              <a:defRPr kern="1200">
                <a:solidFill>
                  <a:schemeClr val="bg1"/>
                </a:solidFill>
                <a:latin typeface="Verdana" pitchFamily="32" charset="0"/>
                <a:ea typeface="Microsoft YaHei" pitchFamily="32" charset="-122"/>
                <a:cs typeface="+mn-cs"/>
              </a:defRPr>
            </a:lvl9pP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kk-KZ" sz="6600" b="1" u="sng" dirty="0">
                <a:solidFill>
                  <a:srgbClr val="FF0000"/>
                </a:solidFill>
                <a:effectLst>
                  <a:outerShdw blurRad="38100" dist="38100" dir="2700000" algn="tl">
                    <a:srgbClr val="C0C0C0"/>
                  </a:outerShdw>
                </a:effectLst>
                <a:latin typeface="Times New Roman" pitchFamily="16" charset="0"/>
              </a:rPr>
              <a:t>Жасөспірім шақ</a:t>
            </a:r>
          </a:p>
        </p:txBody>
      </p:sp>
      <p:sp>
        <p:nvSpPr>
          <p:cNvPr id="3" name="Text Box 2"/>
          <p:cNvSpPr txBox="1">
            <a:spLocks noChangeArrowheads="1"/>
          </p:cNvSpPr>
          <p:nvPr/>
        </p:nvSpPr>
        <p:spPr bwMode="auto">
          <a:xfrm>
            <a:off x="146050" y="1246981"/>
            <a:ext cx="8229600" cy="540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defPPr>
              <a:defRPr lang="en-GB"/>
            </a:defPPr>
            <a:lvl1pPr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1pPr>
            <a:lvl2pPr marL="742950" indent="-28575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2pPr>
            <a:lvl3pPr marL="11430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3pPr>
            <a:lvl4pPr marL="16002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4pPr>
            <a:lvl5pPr marL="20574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5pPr>
            <a:lvl6pPr marL="2286000" algn="l" defTabSz="914400" rtl="0" eaLnBrk="1" latinLnBrk="0" hangingPunct="1">
              <a:defRPr kern="1200">
                <a:solidFill>
                  <a:schemeClr val="bg1"/>
                </a:solidFill>
                <a:latin typeface="Verdana" pitchFamily="32" charset="0"/>
                <a:ea typeface="Microsoft YaHei" pitchFamily="32" charset="-122"/>
                <a:cs typeface="+mn-cs"/>
              </a:defRPr>
            </a:lvl6pPr>
            <a:lvl7pPr marL="2743200" algn="l" defTabSz="914400" rtl="0" eaLnBrk="1" latinLnBrk="0" hangingPunct="1">
              <a:defRPr kern="1200">
                <a:solidFill>
                  <a:schemeClr val="bg1"/>
                </a:solidFill>
                <a:latin typeface="Verdana" pitchFamily="32" charset="0"/>
                <a:ea typeface="Microsoft YaHei" pitchFamily="32" charset="-122"/>
                <a:cs typeface="+mn-cs"/>
              </a:defRPr>
            </a:lvl7pPr>
            <a:lvl8pPr marL="3200400" algn="l" defTabSz="914400" rtl="0" eaLnBrk="1" latinLnBrk="0" hangingPunct="1">
              <a:defRPr kern="1200">
                <a:solidFill>
                  <a:schemeClr val="bg1"/>
                </a:solidFill>
                <a:latin typeface="Verdana" pitchFamily="32" charset="0"/>
                <a:ea typeface="Microsoft YaHei" pitchFamily="32" charset="-122"/>
                <a:cs typeface="+mn-cs"/>
              </a:defRPr>
            </a:lvl8pPr>
            <a:lvl9pPr marL="3657600" algn="l" defTabSz="914400" rtl="0" eaLnBrk="1" latinLnBrk="0" hangingPunct="1">
              <a:defRPr kern="1200">
                <a:solidFill>
                  <a:schemeClr val="bg1"/>
                </a:solidFill>
                <a:latin typeface="Verdana" pitchFamily="32" charset="0"/>
                <a:ea typeface="Microsoft YaHei" pitchFamily="32" charset="-122"/>
                <a:cs typeface="+mn-cs"/>
              </a:defRPr>
            </a:lvl9pPr>
          </a:lstStyle>
          <a:p>
            <a:pPr eaLnBrk="1" hangingPunct="1">
              <a:spcBef>
                <a:spcPts val="450"/>
              </a:spcBef>
              <a:buClr>
                <a:srgbClr val="FFFFCC"/>
              </a:buClr>
              <a:buSzPct val="60000"/>
              <a:buFont typeface="Wingdings" pitchFamily="2" charset="2"/>
              <a:buChar char=""/>
            </a:pPr>
            <a:endParaRPr lang="kk-KZ" altLang="ru-RU" sz="1800" i="1" dirty="0">
              <a:solidFill>
                <a:srgbClr val="001D2E"/>
              </a:solidFill>
              <a:latin typeface="Times New Roman" pitchFamily="18" charset="0"/>
              <a:cs typeface="Times New Roman" pitchFamily="18" charset="0"/>
            </a:endParaRPr>
          </a:p>
          <a:p>
            <a:pPr eaLnBrk="1" hangingPunct="1">
              <a:spcBef>
                <a:spcPts val="450"/>
              </a:spcBef>
              <a:buClr>
                <a:srgbClr val="FFFFCC"/>
              </a:buClr>
              <a:buSzPct val="60000"/>
              <a:buFont typeface="Wingdings" pitchFamily="2" charset="2"/>
              <a:buChar char=""/>
            </a:pPr>
            <a:endParaRPr lang="kk-KZ" altLang="ru-RU" sz="1800" i="1" dirty="0">
              <a:solidFill>
                <a:srgbClr val="001D2E"/>
              </a:solidFill>
              <a:latin typeface="Times New Roman" pitchFamily="18" charset="0"/>
              <a:cs typeface="Times New Roman" pitchFamily="18" charset="0"/>
            </a:endParaRPr>
          </a:p>
          <a:p>
            <a:pPr eaLnBrk="1" hangingPunct="1">
              <a:spcBef>
                <a:spcPts val="450"/>
              </a:spcBef>
              <a:buClr>
                <a:srgbClr val="FFFFCC"/>
              </a:buClr>
              <a:buSzPct val="60000"/>
              <a:buFont typeface="Wingdings" pitchFamily="2" charset="2"/>
              <a:buChar char=""/>
            </a:pPr>
            <a:endParaRPr lang="kk-KZ" altLang="ru-RU" sz="1800" i="1" dirty="0">
              <a:solidFill>
                <a:srgbClr val="001D2E"/>
              </a:solidFill>
              <a:latin typeface="Times New Roman" pitchFamily="18" charset="0"/>
              <a:cs typeface="Times New Roman" pitchFamily="18" charset="0"/>
            </a:endParaRPr>
          </a:p>
          <a:p>
            <a:pPr eaLnBrk="1" hangingPunct="1">
              <a:spcBef>
                <a:spcPts val="450"/>
              </a:spcBef>
              <a:buClr>
                <a:srgbClr val="FFFFCC"/>
              </a:buClr>
              <a:buSzPct val="60000"/>
              <a:buFont typeface="Wingdings" pitchFamily="2" charset="2"/>
              <a:buChar char=""/>
            </a:pPr>
            <a:endParaRPr lang="kk-KZ" altLang="ru-RU" sz="1800" i="1" dirty="0">
              <a:solidFill>
                <a:srgbClr val="001D2E"/>
              </a:solidFill>
              <a:latin typeface="Times New Roman" pitchFamily="18" charset="0"/>
              <a:cs typeface="Times New Roman" pitchFamily="18" charset="0"/>
            </a:endParaRPr>
          </a:p>
          <a:p>
            <a:pPr eaLnBrk="1" hangingPunct="1">
              <a:spcBef>
                <a:spcPts val="450"/>
              </a:spcBef>
              <a:buClr>
                <a:srgbClr val="FFFFCC"/>
              </a:buClr>
              <a:buSzPct val="60000"/>
              <a:buFont typeface="Wingdings" pitchFamily="2" charset="2"/>
              <a:buChar char=""/>
            </a:pPr>
            <a:endParaRPr lang="kk-KZ" altLang="ru-RU" sz="1800" i="1" dirty="0">
              <a:solidFill>
                <a:srgbClr val="001D2E"/>
              </a:solidFill>
              <a:latin typeface="Times New Roman" pitchFamily="18" charset="0"/>
              <a:cs typeface="Times New Roman" pitchFamily="18" charset="0"/>
            </a:endParaRPr>
          </a:p>
          <a:p>
            <a:pPr eaLnBrk="1" hangingPunct="1">
              <a:spcBef>
                <a:spcPts val="450"/>
              </a:spcBef>
              <a:buClr>
                <a:srgbClr val="FFFFCC"/>
              </a:buClr>
              <a:buSzPct val="60000"/>
              <a:buFont typeface="Wingdings" pitchFamily="2" charset="2"/>
              <a:buChar char=""/>
            </a:pPr>
            <a:endParaRPr lang="kk-KZ" altLang="ru-RU" sz="1800" i="1" dirty="0">
              <a:solidFill>
                <a:srgbClr val="001D2E"/>
              </a:solidFill>
              <a:latin typeface="Times New Roman" pitchFamily="18" charset="0"/>
              <a:cs typeface="Times New Roman" pitchFamily="18" charset="0"/>
            </a:endParaRPr>
          </a:p>
          <a:p>
            <a:pPr eaLnBrk="1" hangingPunct="1">
              <a:spcBef>
                <a:spcPts val="450"/>
              </a:spcBef>
              <a:buClr>
                <a:srgbClr val="FFFFCC"/>
              </a:buClr>
              <a:buSzPct val="60000"/>
              <a:buFont typeface="Wingdings" pitchFamily="2" charset="2"/>
              <a:buChar char=""/>
            </a:pPr>
            <a:endParaRPr lang="kk-KZ" altLang="ru-RU" sz="1800" i="1" dirty="0">
              <a:solidFill>
                <a:srgbClr val="001D2E"/>
              </a:solidFill>
              <a:latin typeface="Times New Roman" pitchFamily="18" charset="0"/>
              <a:cs typeface="Times New Roman" pitchFamily="18" charset="0"/>
            </a:endParaRPr>
          </a:p>
          <a:p>
            <a:pPr eaLnBrk="1" hangingPunct="1">
              <a:spcBef>
                <a:spcPts val="450"/>
              </a:spcBef>
              <a:buClr>
                <a:srgbClr val="FFFFCC"/>
              </a:buClr>
              <a:buSzPct val="60000"/>
              <a:buFont typeface="Wingdings" pitchFamily="2" charset="2"/>
              <a:buChar char=""/>
            </a:pPr>
            <a:endParaRPr lang="kk-KZ" altLang="ru-RU" sz="1800" i="1" dirty="0">
              <a:solidFill>
                <a:srgbClr val="001D2E"/>
              </a:solidFill>
              <a:latin typeface="Times New Roman" pitchFamily="18" charset="0"/>
              <a:cs typeface="Times New Roman" pitchFamily="18" charset="0"/>
            </a:endParaRPr>
          </a:p>
          <a:p>
            <a:pPr eaLnBrk="1" hangingPunct="1">
              <a:spcBef>
                <a:spcPts val="450"/>
              </a:spcBef>
              <a:buClr>
                <a:srgbClr val="FFFFCC"/>
              </a:buClr>
              <a:buSzPct val="60000"/>
              <a:buFont typeface="Wingdings" pitchFamily="2" charset="2"/>
              <a:buChar char=""/>
            </a:pPr>
            <a:endParaRPr lang="kk-KZ" altLang="ru-RU" sz="2400" b="1" u="sng" dirty="0" smtClean="0">
              <a:solidFill>
                <a:srgbClr val="001D2E"/>
              </a:solidFill>
              <a:latin typeface="Times New Roman" pitchFamily="18" charset="0"/>
              <a:cs typeface="Times New Roman" pitchFamily="18" charset="0"/>
            </a:endParaRPr>
          </a:p>
          <a:p>
            <a:pPr eaLnBrk="1" hangingPunct="1">
              <a:spcBef>
                <a:spcPts val="450"/>
              </a:spcBef>
              <a:buClr>
                <a:srgbClr val="FFFFCC"/>
              </a:buClr>
              <a:buSzPct val="60000"/>
              <a:buFont typeface="Wingdings" pitchFamily="2" charset="2"/>
              <a:buChar char=""/>
            </a:pPr>
            <a:r>
              <a:rPr lang="kk-KZ" altLang="ru-RU" sz="2400" b="1" u="sng" dirty="0" smtClean="0">
                <a:solidFill>
                  <a:srgbClr val="001D2E"/>
                </a:solidFill>
                <a:latin typeface="Times New Roman" pitchFamily="18" charset="0"/>
                <a:cs typeface="Times New Roman" pitchFamily="18" charset="0"/>
              </a:rPr>
              <a:t>Жасөспірімдік </a:t>
            </a:r>
            <a:r>
              <a:rPr lang="kk-KZ" altLang="ru-RU" sz="2400" b="1" u="sng" dirty="0">
                <a:solidFill>
                  <a:srgbClr val="001D2E"/>
                </a:solidFill>
                <a:latin typeface="Times New Roman" pitchFamily="18" charset="0"/>
                <a:cs typeface="Times New Roman" pitchFamily="18" charset="0"/>
              </a:rPr>
              <a:t>шақ - </a:t>
            </a:r>
            <a:r>
              <a:rPr lang="kk-KZ" altLang="ru-RU" sz="2400" dirty="0">
                <a:solidFill>
                  <a:srgbClr val="001D2E"/>
                </a:solidFill>
                <a:latin typeface="Times New Roman" pitchFamily="18" charset="0"/>
                <a:cs typeface="Times New Roman" pitchFamily="18" charset="0"/>
              </a:rPr>
              <a:t>бала мен ересектік шақтың аралығы, баланың ересектерге тәуелділігімен сипатталады, ересектер баланың өмірлік іс-әрекетін мазмұны мен бағытын белгілейді</a:t>
            </a:r>
            <a:r>
              <a:rPr lang="kk-KZ" altLang="ru-RU" dirty="0">
                <a:solidFill>
                  <a:srgbClr val="001D2E"/>
                </a:solidFill>
                <a:latin typeface="Times New Roman" pitchFamily="18" charset="0"/>
                <a:cs typeface="Times New Roman" pitchFamily="18" charset="0"/>
              </a:rPr>
              <a:t>.</a:t>
            </a:r>
            <a:r>
              <a:rPr lang="kk-KZ" altLang="ru-RU" sz="2800" dirty="0">
                <a:solidFill>
                  <a:srgbClr val="001D2E"/>
                </a:solidFill>
                <a:latin typeface="Times New Roman" pitchFamily="18" charset="0"/>
                <a:cs typeface="Times New Roman" pitchFamily="18" charset="0"/>
              </a:rPr>
              <a:t/>
            </a:r>
            <a:br>
              <a:rPr lang="kk-KZ" altLang="ru-RU" sz="2800" dirty="0">
                <a:solidFill>
                  <a:srgbClr val="001D2E"/>
                </a:solidFill>
                <a:latin typeface="Times New Roman" pitchFamily="18" charset="0"/>
                <a:cs typeface="Times New Roman" pitchFamily="18" charset="0"/>
              </a:rPr>
            </a:br>
            <a:r>
              <a:rPr lang="kk-KZ" altLang="ru-RU" sz="2800" dirty="0">
                <a:solidFill>
                  <a:srgbClr val="001D2E"/>
                </a:solidFill>
                <a:latin typeface="Times New Roman" pitchFamily="18" charset="0"/>
                <a:cs typeface="Times New Roman" pitchFamily="18" charset="0"/>
              </a:rPr>
              <a:t> </a:t>
            </a:r>
          </a:p>
        </p:txBody>
      </p:sp>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2450" y="1050131"/>
            <a:ext cx="7357836" cy="289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 xmlns:p14="http://schemas.microsoft.com/office/powerpoint/2010/main" val="130363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 y="0"/>
            <a:ext cx="906383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1pPr>
            <a:lvl2pPr marL="742950" indent="-28575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2pPr>
            <a:lvl3pPr marL="11430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3pPr>
            <a:lvl4pPr marL="16002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4pPr>
            <a:lvl5pPr marL="20574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5pPr>
            <a:lvl6pPr marL="2286000" algn="l" defTabSz="914400" rtl="0" eaLnBrk="1" latinLnBrk="0" hangingPunct="1">
              <a:defRPr kern="1200">
                <a:solidFill>
                  <a:schemeClr val="bg1"/>
                </a:solidFill>
                <a:latin typeface="Verdana" pitchFamily="32" charset="0"/>
                <a:ea typeface="Microsoft YaHei" pitchFamily="32" charset="-122"/>
                <a:cs typeface="+mn-cs"/>
              </a:defRPr>
            </a:lvl6pPr>
            <a:lvl7pPr marL="2743200" algn="l" defTabSz="914400" rtl="0" eaLnBrk="1" latinLnBrk="0" hangingPunct="1">
              <a:defRPr kern="1200">
                <a:solidFill>
                  <a:schemeClr val="bg1"/>
                </a:solidFill>
                <a:latin typeface="Verdana" pitchFamily="32" charset="0"/>
                <a:ea typeface="Microsoft YaHei" pitchFamily="32" charset="-122"/>
                <a:cs typeface="+mn-cs"/>
              </a:defRPr>
            </a:lvl7pPr>
            <a:lvl8pPr marL="3200400" algn="l" defTabSz="914400" rtl="0" eaLnBrk="1" latinLnBrk="0" hangingPunct="1">
              <a:defRPr kern="1200">
                <a:solidFill>
                  <a:schemeClr val="bg1"/>
                </a:solidFill>
                <a:latin typeface="Verdana" pitchFamily="32" charset="0"/>
                <a:ea typeface="Microsoft YaHei" pitchFamily="32" charset="-122"/>
                <a:cs typeface="+mn-cs"/>
              </a:defRPr>
            </a:lvl8pPr>
            <a:lvl9pPr marL="3657600" algn="l" defTabSz="914400" rtl="0" eaLnBrk="1" latinLnBrk="0" hangingPunct="1">
              <a:defRPr kern="1200">
                <a:solidFill>
                  <a:schemeClr val="bg1"/>
                </a:solidFill>
                <a:latin typeface="Verdana" pitchFamily="32" charset="0"/>
                <a:ea typeface="Microsoft YaHei" pitchFamily="32" charset="-122"/>
                <a:cs typeface="+mn-cs"/>
              </a:defRPr>
            </a:lvl9pPr>
          </a:lstStyle>
          <a:p>
            <a:pPr eaLnBrk="1" hangingPunct="1">
              <a:spcBef>
                <a:spcPts val="450"/>
              </a:spcBef>
              <a:buFont typeface="Times New Roman" pitchFamily="18" charset="0"/>
              <a:buNone/>
            </a:pPr>
            <a:r>
              <a:rPr lang="kk-KZ" altLang="ru-RU" sz="2800" b="1" u="sng" dirty="0">
                <a:solidFill>
                  <a:srgbClr val="001D2E"/>
                </a:solidFill>
                <a:latin typeface="Times New Roman" pitchFamily="18" charset="0"/>
                <a:cs typeface="Times New Roman" pitchFamily="18" charset="0"/>
              </a:rPr>
              <a:t>Жасөспірімдік шақ </a:t>
            </a:r>
            <a:r>
              <a:rPr lang="kk-KZ" altLang="ru-RU" sz="2800" i="1" dirty="0">
                <a:solidFill>
                  <a:srgbClr val="001D2E"/>
                </a:solidFill>
                <a:latin typeface="Times New Roman" pitchFamily="18" charset="0"/>
                <a:cs typeface="Times New Roman" pitchFamily="18" charset="0"/>
              </a:rPr>
              <a:t>- </a:t>
            </a:r>
            <a:r>
              <a:rPr lang="kk-KZ" altLang="ru-RU" sz="2800" dirty="0">
                <a:solidFill>
                  <a:srgbClr val="001D2E"/>
                </a:solidFill>
                <a:latin typeface="Times New Roman" pitchFamily="18" charset="0"/>
                <a:cs typeface="Times New Roman" pitchFamily="18" charset="0"/>
              </a:rPr>
              <a:t>жеке адамның толысуы мен қалыптасуының аяқталатын кезеңі. Жыныстық толысуға байланысты өз ағзасы мен сырт келбетіндегі үлкен өзгерістер, өмірлік іс-әрекеттің күрделенуі байқалады. Сондықтан жасөспірімдік шақ ымырасыз келеді. Жасөспірімге өзін көрсетуге ұмтылу, өзін жан-жақты ашуға құштарлық тән.</a:t>
            </a:r>
            <a:br>
              <a:rPr lang="kk-KZ" altLang="ru-RU" sz="2800" dirty="0">
                <a:solidFill>
                  <a:srgbClr val="001D2E"/>
                </a:solidFill>
                <a:latin typeface="Times New Roman" pitchFamily="18" charset="0"/>
                <a:cs typeface="Times New Roman" pitchFamily="18" charset="0"/>
              </a:rPr>
            </a:br>
            <a:r>
              <a:rPr lang="kk-KZ" altLang="ru-RU" sz="2800" dirty="0">
                <a:solidFill>
                  <a:srgbClr val="001D2E"/>
                </a:solidFill>
                <a:latin typeface="Times New Roman" pitchFamily="18" charset="0"/>
                <a:cs typeface="Times New Roman" pitchFamily="18" charset="0"/>
              </a:rPr>
              <a:t>Олар өз мамандығын таңдап алуға тырысады. Мамандыққа ықыласының бірте-бірте қалыптасуы түрлі іс-әрекеттеріне жауапкершілігін арттырады. Оларға іс-әрекетті өз бетінше орындауға мүмкіндік беріп, дұрыс бақылау мен педагогикалық басшылық жасау керек.Бұл кезеңде сезім, достың қарым-қатынастар дамиды.</a:t>
            </a:r>
          </a:p>
        </p:txBody>
      </p:sp>
    </p:spTree>
    <p:extLst>
      <p:ext uri="{BB962C8B-B14F-4D97-AF65-F5344CB8AC3E}">
        <p14:creationId xmlns="" xmlns:p14="http://schemas.microsoft.com/office/powerpoint/2010/main" val="1590503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07950" y="4717143"/>
            <a:ext cx="8928100" cy="277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1pPr>
            <a:lvl2pPr marL="742950" indent="-28575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2pPr>
            <a:lvl3pPr marL="11430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3pPr>
            <a:lvl4pPr marL="16002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4pPr>
            <a:lvl5pPr marL="20574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5pPr>
            <a:lvl6pPr marL="2286000" algn="l" defTabSz="914400" rtl="0" eaLnBrk="1" latinLnBrk="0" hangingPunct="1">
              <a:defRPr kern="1200">
                <a:solidFill>
                  <a:schemeClr val="bg1"/>
                </a:solidFill>
                <a:latin typeface="Verdana" pitchFamily="32" charset="0"/>
                <a:ea typeface="Microsoft YaHei" pitchFamily="32" charset="-122"/>
                <a:cs typeface="+mn-cs"/>
              </a:defRPr>
            </a:lvl6pPr>
            <a:lvl7pPr marL="2743200" algn="l" defTabSz="914400" rtl="0" eaLnBrk="1" latinLnBrk="0" hangingPunct="1">
              <a:defRPr kern="1200">
                <a:solidFill>
                  <a:schemeClr val="bg1"/>
                </a:solidFill>
                <a:latin typeface="Verdana" pitchFamily="32" charset="0"/>
                <a:ea typeface="Microsoft YaHei" pitchFamily="32" charset="-122"/>
                <a:cs typeface="+mn-cs"/>
              </a:defRPr>
            </a:lvl7pPr>
            <a:lvl8pPr marL="3200400" algn="l" defTabSz="914400" rtl="0" eaLnBrk="1" latinLnBrk="0" hangingPunct="1">
              <a:defRPr kern="1200">
                <a:solidFill>
                  <a:schemeClr val="bg1"/>
                </a:solidFill>
                <a:latin typeface="Verdana" pitchFamily="32" charset="0"/>
                <a:ea typeface="Microsoft YaHei" pitchFamily="32" charset="-122"/>
                <a:cs typeface="+mn-cs"/>
              </a:defRPr>
            </a:lvl8pPr>
            <a:lvl9pPr marL="3657600" algn="l" defTabSz="914400" rtl="0" eaLnBrk="1" latinLnBrk="0" hangingPunct="1">
              <a:defRPr kern="1200">
                <a:solidFill>
                  <a:schemeClr val="bg1"/>
                </a:solidFill>
                <a:latin typeface="Verdana" pitchFamily="32" charset="0"/>
                <a:ea typeface="Microsoft YaHei" pitchFamily="32" charset="-122"/>
                <a:cs typeface="+mn-cs"/>
              </a:defRPr>
            </a:lvl9pPr>
          </a:lstStyle>
          <a:p>
            <a:pPr eaLnBrk="1" hangingPunct="1">
              <a:spcBef>
                <a:spcPts val="450"/>
              </a:spcBef>
              <a:buFont typeface="Times New Roman" pitchFamily="18" charset="0"/>
              <a:buNone/>
            </a:pPr>
            <a:r>
              <a:rPr lang="kk-KZ" altLang="ru-RU" sz="2200" dirty="0">
                <a:solidFill>
                  <a:srgbClr val="001D2E"/>
                </a:solidFill>
                <a:latin typeface="Times New Roman" pitchFamily="18" charset="0"/>
                <a:cs typeface="Times New Roman" pitchFamily="18" charset="0"/>
              </a:rPr>
              <a:t> </a:t>
            </a:r>
          </a:p>
          <a:p>
            <a:pPr eaLnBrk="1" hangingPunct="1">
              <a:spcBef>
                <a:spcPts val="450"/>
              </a:spcBef>
              <a:buFont typeface="Times New Roman" pitchFamily="18" charset="0"/>
              <a:buNone/>
            </a:pPr>
            <a:r>
              <a:rPr lang="kk-KZ" altLang="ru-RU" sz="2200" dirty="0">
                <a:solidFill>
                  <a:srgbClr val="001D2E"/>
                </a:solidFill>
                <a:latin typeface="Times New Roman" pitchFamily="18" charset="0"/>
                <a:cs typeface="Times New Roman" pitchFamily="18" charset="0"/>
              </a:rPr>
              <a:t>Өзара байланысты бұл міндеттердің жүзеге асырылуы белгілі бір уақытты талап етеді.Адамның жалпы ақыл-ой қабілеті 15-16 жасқа қарай қалыптасып болады. Сондықтан оның бала кездегідей шапшаң өсуі байқалмайды, алайда ол одан әрі жетіле береді</a:t>
            </a:r>
            <a:r>
              <a:rPr lang="kk-KZ" altLang="ru-RU" sz="1800" i="1" dirty="0">
                <a:solidFill>
                  <a:srgbClr val="001D2E"/>
                </a:solidFill>
                <a:latin typeface="Times New Roman" pitchFamily="18" charset="0"/>
                <a:cs typeface="Times New Roman" pitchFamily="18" charset="0"/>
              </a:rPr>
              <a:t>. </a:t>
            </a:r>
          </a:p>
          <a:p>
            <a:pPr eaLnBrk="1" hangingPunct="1">
              <a:spcBef>
                <a:spcPts val="450"/>
              </a:spcBef>
              <a:buFont typeface="Times New Roman" pitchFamily="18" charset="0"/>
              <a:buNone/>
            </a:pPr>
            <a:endParaRPr lang="kk-KZ" altLang="ru-RU" sz="1800" i="1" dirty="0">
              <a:solidFill>
                <a:srgbClr val="001D2E"/>
              </a:solidFill>
              <a:latin typeface="Times New Roman" pitchFamily="18" charset="0"/>
              <a:cs typeface="Times New Roman" pitchFamily="18" charset="0"/>
            </a:endParaRPr>
          </a:p>
        </p:txBody>
      </p:sp>
      <p:sp>
        <p:nvSpPr>
          <p:cNvPr id="3" name="Text Box 2"/>
          <p:cNvSpPr txBox="1">
            <a:spLocks noChangeArrowheads="1"/>
          </p:cNvSpPr>
          <p:nvPr/>
        </p:nvSpPr>
        <p:spPr bwMode="auto">
          <a:xfrm>
            <a:off x="323850" y="-1"/>
            <a:ext cx="8135937" cy="1756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1pPr>
            <a:lvl2pPr marL="742950" indent="-28575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2pPr>
            <a:lvl3pPr marL="11430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3pPr>
            <a:lvl4pPr marL="16002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4pPr>
            <a:lvl5pPr marL="20574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5pPr>
            <a:lvl6pPr marL="2286000" algn="l" defTabSz="914400" rtl="0" eaLnBrk="1" latinLnBrk="0" hangingPunct="1">
              <a:defRPr kern="1200">
                <a:solidFill>
                  <a:schemeClr val="bg1"/>
                </a:solidFill>
                <a:latin typeface="Verdana" pitchFamily="32" charset="0"/>
                <a:ea typeface="Microsoft YaHei" pitchFamily="32" charset="-122"/>
                <a:cs typeface="+mn-cs"/>
              </a:defRPr>
            </a:lvl6pPr>
            <a:lvl7pPr marL="2743200" algn="l" defTabSz="914400" rtl="0" eaLnBrk="1" latinLnBrk="0" hangingPunct="1">
              <a:defRPr kern="1200">
                <a:solidFill>
                  <a:schemeClr val="bg1"/>
                </a:solidFill>
                <a:latin typeface="Verdana" pitchFamily="32" charset="0"/>
                <a:ea typeface="Microsoft YaHei" pitchFamily="32" charset="-122"/>
                <a:cs typeface="+mn-cs"/>
              </a:defRPr>
            </a:lvl7pPr>
            <a:lvl8pPr marL="3200400" algn="l" defTabSz="914400" rtl="0" eaLnBrk="1" latinLnBrk="0" hangingPunct="1">
              <a:defRPr kern="1200">
                <a:solidFill>
                  <a:schemeClr val="bg1"/>
                </a:solidFill>
                <a:latin typeface="Verdana" pitchFamily="32" charset="0"/>
                <a:ea typeface="Microsoft YaHei" pitchFamily="32" charset="-122"/>
                <a:cs typeface="+mn-cs"/>
              </a:defRPr>
            </a:lvl8pPr>
            <a:lvl9pPr marL="3657600" algn="l" defTabSz="914400" rtl="0" eaLnBrk="1" latinLnBrk="0" hangingPunct="1">
              <a:defRPr kern="1200">
                <a:solidFill>
                  <a:schemeClr val="bg1"/>
                </a:solidFill>
                <a:latin typeface="Verdana" pitchFamily="32" charset="0"/>
                <a:ea typeface="Microsoft YaHei" pitchFamily="32" charset="-122"/>
                <a:cs typeface="+mn-cs"/>
              </a:defRPr>
            </a:lvl9pPr>
          </a:lstStyle>
          <a:p>
            <a:pPr algn="ctr" eaLnBrk="1" hangingPunct="1">
              <a:spcBef>
                <a:spcPts val="450"/>
              </a:spcBef>
              <a:buFont typeface="Times New Roman" pitchFamily="18" charset="0"/>
              <a:buNone/>
            </a:pPr>
            <a:r>
              <a:rPr lang="kk-KZ" altLang="ru-RU" sz="4800" b="1" dirty="0">
                <a:solidFill>
                  <a:srgbClr val="7030A0"/>
                </a:solidFill>
                <a:latin typeface="Times New Roman" pitchFamily="18" charset="0"/>
                <a:cs typeface="Times New Roman" pitchFamily="18" charset="0"/>
              </a:rPr>
              <a:t>Жасөспірімдік шақтың аса маңызды міндеттері.</a:t>
            </a:r>
          </a:p>
        </p:txBody>
      </p:sp>
      <p:sp>
        <p:nvSpPr>
          <p:cNvPr id="4" name="Text Box 3"/>
          <p:cNvSpPr txBox="1">
            <a:spLocks noChangeArrowheads="1"/>
          </p:cNvSpPr>
          <p:nvPr/>
        </p:nvSpPr>
        <p:spPr bwMode="auto">
          <a:xfrm>
            <a:off x="4427536" y="1756229"/>
            <a:ext cx="4176713" cy="2960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1pPr>
            <a:lvl2pPr marL="742950" indent="-28575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2pPr>
            <a:lvl3pPr marL="11430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3pPr>
            <a:lvl4pPr marL="16002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4pPr>
            <a:lvl5pPr marL="2057400" indent="-228600" algn="l" defTabSz="449263" rtl="0" eaLnBrk="0" fontAlgn="base" hangingPunct="0">
              <a:spcBef>
                <a:spcPct val="0"/>
              </a:spcBef>
              <a:spcAft>
                <a:spcPct val="0"/>
              </a:spcAft>
              <a:defRPr kern="1200">
                <a:solidFill>
                  <a:schemeClr val="bg1"/>
                </a:solidFill>
                <a:latin typeface="Verdana" pitchFamily="32" charset="0"/>
                <a:ea typeface="Microsoft YaHei" pitchFamily="32" charset="-122"/>
                <a:cs typeface="+mn-cs"/>
              </a:defRPr>
            </a:lvl5pPr>
            <a:lvl6pPr marL="2286000" algn="l" defTabSz="914400" rtl="0" eaLnBrk="1" latinLnBrk="0" hangingPunct="1">
              <a:defRPr kern="1200">
                <a:solidFill>
                  <a:schemeClr val="bg1"/>
                </a:solidFill>
                <a:latin typeface="Verdana" pitchFamily="32" charset="0"/>
                <a:ea typeface="Microsoft YaHei" pitchFamily="32" charset="-122"/>
                <a:cs typeface="+mn-cs"/>
              </a:defRPr>
            </a:lvl6pPr>
            <a:lvl7pPr marL="2743200" algn="l" defTabSz="914400" rtl="0" eaLnBrk="1" latinLnBrk="0" hangingPunct="1">
              <a:defRPr kern="1200">
                <a:solidFill>
                  <a:schemeClr val="bg1"/>
                </a:solidFill>
                <a:latin typeface="Verdana" pitchFamily="32" charset="0"/>
                <a:ea typeface="Microsoft YaHei" pitchFamily="32" charset="-122"/>
                <a:cs typeface="+mn-cs"/>
              </a:defRPr>
            </a:lvl7pPr>
            <a:lvl8pPr marL="3200400" algn="l" defTabSz="914400" rtl="0" eaLnBrk="1" latinLnBrk="0" hangingPunct="1">
              <a:defRPr kern="1200">
                <a:solidFill>
                  <a:schemeClr val="bg1"/>
                </a:solidFill>
                <a:latin typeface="Verdana" pitchFamily="32" charset="0"/>
                <a:ea typeface="Microsoft YaHei" pitchFamily="32" charset="-122"/>
                <a:cs typeface="+mn-cs"/>
              </a:defRPr>
            </a:lvl8pPr>
            <a:lvl9pPr marL="3657600" algn="l" defTabSz="914400" rtl="0" eaLnBrk="1" latinLnBrk="0" hangingPunct="1">
              <a:defRPr kern="1200">
                <a:solidFill>
                  <a:schemeClr val="bg1"/>
                </a:solidFill>
                <a:latin typeface="Verdana" pitchFamily="32" charset="0"/>
                <a:ea typeface="Microsoft YaHei" pitchFamily="32" charset="-122"/>
                <a:cs typeface="+mn-cs"/>
              </a:defRPr>
            </a:lvl9pPr>
          </a:lstStyle>
          <a:p>
            <a:pPr eaLnBrk="1" hangingPunct="1">
              <a:spcBef>
                <a:spcPts val="450"/>
              </a:spcBef>
              <a:buSzPct val="45000"/>
              <a:buFont typeface="Wingdings" pitchFamily="2" charset="2"/>
              <a:buChar char=""/>
            </a:pPr>
            <a:r>
              <a:rPr lang="kk-KZ" altLang="ru-RU" sz="2600" dirty="0">
                <a:solidFill>
                  <a:srgbClr val="001D2E"/>
                </a:solidFill>
                <a:latin typeface="Times New Roman" pitchFamily="18" charset="0"/>
                <a:cs typeface="Times New Roman" pitchFamily="18" charset="0"/>
              </a:rPr>
              <a:t>Мамандық таңдау,</a:t>
            </a:r>
          </a:p>
          <a:p>
            <a:pPr eaLnBrk="1" hangingPunct="1">
              <a:spcBef>
                <a:spcPts val="450"/>
              </a:spcBef>
              <a:buSzPct val="45000"/>
              <a:buFont typeface="Wingdings" pitchFamily="2" charset="2"/>
              <a:buChar char=""/>
            </a:pPr>
            <a:r>
              <a:rPr lang="kk-KZ" altLang="ru-RU" sz="2600" dirty="0">
                <a:solidFill>
                  <a:srgbClr val="001D2E"/>
                </a:solidFill>
                <a:latin typeface="Times New Roman" pitchFamily="18" charset="0"/>
                <a:cs typeface="Times New Roman" pitchFamily="18" charset="0"/>
              </a:rPr>
              <a:t>Еңбек пен қоғамдық-саяси қызметке даярлану, </a:t>
            </a:r>
          </a:p>
          <a:p>
            <a:pPr eaLnBrk="1" hangingPunct="1">
              <a:spcBef>
                <a:spcPts val="450"/>
              </a:spcBef>
              <a:buSzPct val="45000"/>
              <a:buFont typeface="Wingdings" pitchFamily="2" charset="2"/>
              <a:buChar char=""/>
            </a:pPr>
            <a:r>
              <a:rPr lang="kk-KZ" altLang="ru-RU" sz="2600" dirty="0">
                <a:solidFill>
                  <a:srgbClr val="001D2E"/>
                </a:solidFill>
                <a:latin typeface="Times New Roman" pitchFamily="18" charset="0"/>
                <a:cs typeface="Times New Roman" pitchFamily="18" charset="0"/>
              </a:rPr>
              <a:t>Некелесуге, өз отбасын құруға әзірлену.</a:t>
            </a:r>
          </a:p>
        </p:txBody>
      </p:sp>
      <p:pic>
        <p:nvPicPr>
          <p:cNvPr id="5"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950" y="1756229"/>
            <a:ext cx="4319587" cy="336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 xmlns:p14="http://schemas.microsoft.com/office/powerpoint/2010/main" val="358385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55314" cy="1524318"/>
          </a:xfrm>
        </p:spPr>
        <p:txBody>
          <a:bodyPr>
            <a:noAutofit/>
          </a:bodyPr>
          <a:lstStyle/>
          <a:p>
            <a:pPr algn="ctr"/>
            <a:r>
              <a:rPr lang="ru-RU" sz="2400" cap="none" dirty="0" err="1" smtClean="0">
                <a:solidFill>
                  <a:srgbClr val="002060"/>
                </a:solidFill>
                <a:latin typeface="Times New Roman" panose="02020603050405020304" pitchFamily="18" charset="0"/>
                <a:cs typeface="Times New Roman" panose="02020603050405020304" pitchFamily="18" charset="0"/>
              </a:rPr>
              <a:t>Балалық</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шақтың</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соңына</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қарай</a:t>
            </a:r>
            <a:r>
              <a:rPr lang="ru-RU" sz="2400" cap="none" dirty="0" smtClean="0">
                <a:solidFill>
                  <a:srgbClr val="002060"/>
                </a:solidFill>
                <a:latin typeface="Times New Roman" panose="02020603050405020304" pitchFamily="18" charset="0"/>
                <a:cs typeface="Times New Roman" panose="02020603050405020304" pitchFamily="18" charset="0"/>
              </a:rPr>
              <a:t> бала </a:t>
            </a:r>
            <a:r>
              <a:rPr lang="ru-RU" sz="2400" cap="none" dirty="0" err="1" smtClean="0">
                <a:solidFill>
                  <a:srgbClr val="002060"/>
                </a:solidFill>
                <a:latin typeface="Times New Roman" panose="02020603050405020304" pitchFamily="18" charset="0"/>
                <a:cs typeface="Times New Roman" panose="02020603050405020304" pitchFamily="18" charset="0"/>
              </a:rPr>
              <a:t>бойының</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ұзаруын</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жасөспірімдік</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шаққа</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өту</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белгісі</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ретінде</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қабылдайтын</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болсақ</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қыздардың</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бойы</a:t>
            </a:r>
            <a:r>
              <a:rPr lang="ru-RU" sz="2400" cap="none" dirty="0" smtClean="0">
                <a:solidFill>
                  <a:srgbClr val="002060"/>
                </a:solidFill>
                <a:latin typeface="Times New Roman" panose="02020603050405020304" pitchFamily="18" charset="0"/>
                <a:cs typeface="Times New Roman" panose="02020603050405020304" pitchFamily="18" charset="0"/>
              </a:rPr>
              <a:t> 11-12 </a:t>
            </a:r>
            <a:r>
              <a:rPr lang="ru-RU" sz="2400" cap="none" dirty="0" err="1" smtClean="0">
                <a:solidFill>
                  <a:srgbClr val="002060"/>
                </a:solidFill>
                <a:latin typeface="Times New Roman" panose="02020603050405020304" pitchFamily="18" charset="0"/>
                <a:cs typeface="Times New Roman" panose="02020603050405020304" pitchFamily="18" charset="0"/>
              </a:rPr>
              <a:t>жаста</a:t>
            </a:r>
            <a:r>
              <a:rPr lang="ru-RU" sz="2400" cap="none" dirty="0" smtClean="0">
                <a:solidFill>
                  <a:srgbClr val="002060"/>
                </a:solidFill>
                <a:latin typeface="Times New Roman" panose="02020603050405020304" pitchFamily="18" charset="0"/>
                <a:cs typeface="Times New Roman" panose="02020603050405020304" pitchFamily="18" charset="0"/>
              </a:rPr>
              <a:t>, ер </a:t>
            </a:r>
            <a:r>
              <a:rPr lang="ru-RU" sz="2400" cap="none" dirty="0" err="1" smtClean="0">
                <a:solidFill>
                  <a:srgbClr val="002060"/>
                </a:solidFill>
                <a:latin typeface="Times New Roman" panose="02020603050405020304" pitchFamily="18" charset="0"/>
                <a:cs typeface="Times New Roman" panose="02020603050405020304" pitchFamily="18" charset="0"/>
              </a:rPr>
              <a:t>баланың</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бойы</a:t>
            </a:r>
            <a:r>
              <a:rPr lang="ru-RU" sz="2400" cap="none" dirty="0" smtClean="0">
                <a:solidFill>
                  <a:srgbClr val="002060"/>
                </a:solidFill>
                <a:latin typeface="Times New Roman" panose="02020603050405020304" pitchFamily="18" charset="0"/>
                <a:cs typeface="Times New Roman" panose="02020603050405020304" pitchFamily="18" charset="0"/>
              </a:rPr>
              <a:t> 13-15 </a:t>
            </a:r>
            <a:r>
              <a:rPr lang="ru-RU" sz="2400" cap="none" dirty="0" err="1" smtClean="0">
                <a:solidFill>
                  <a:srgbClr val="002060"/>
                </a:solidFill>
                <a:latin typeface="Times New Roman" panose="02020603050405020304" pitchFamily="18" charset="0"/>
                <a:cs typeface="Times New Roman" panose="02020603050405020304" pitchFamily="18" charset="0"/>
              </a:rPr>
              <a:t>жаста</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өте</a:t>
            </a:r>
            <a:r>
              <a:rPr lang="ru-RU" sz="2400" cap="none" dirty="0" smtClean="0">
                <a:solidFill>
                  <a:srgbClr val="002060"/>
                </a:solidFill>
                <a:latin typeface="Times New Roman" panose="02020603050405020304" pitchFamily="18" charset="0"/>
                <a:cs typeface="Times New Roman" panose="02020603050405020304" pitchFamily="18" charset="0"/>
              </a:rPr>
              <a:t> тез </a:t>
            </a:r>
            <a:r>
              <a:rPr lang="ru-RU" sz="2400" cap="none" dirty="0" err="1" smtClean="0">
                <a:solidFill>
                  <a:srgbClr val="002060"/>
                </a:solidFill>
                <a:latin typeface="Times New Roman" panose="02020603050405020304" pitchFamily="18" charset="0"/>
                <a:cs typeface="Times New Roman" panose="02020603050405020304" pitchFamily="18" charset="0"/>
              </a:rPr>
              <a:t>өсетінін</a:t>
            </a:r>
            <a:r>
              <a:rPr lang="ru-RU" sz="2400" cap="none" dirty="0" smtClean="0">
                <a:solidFill>
                  <a:srgbClr val="002060"/>
                </a:solidFill>
                <a:latin typeface="Times New Roman" panose="02020603050405020304" pitchFamily="18" charset="0"/>
                <a:cs typeface="Times New Roman" panose="02020603050405020304" pitchFamily="18" charset="0"/>
              </a:rPr>
              <a:t> </a:t>
            </a:r>
            <a:r>
              <a:rPr lang="ru-RU" sz="2400" cap="none" dirty="0" err="1" smtClean="0">
                <a:solidFill>
                  <a:srgbClr val="002060"/>
                </a:solidFill>
                <a:latin typeface="Times New Roman" panose="02020603050405020304" pitchFamily="18" charset="0"/>
                <a:cs typeface="Times New Roman" panose="02020603050405020304" pitchFamily="18" charset="0"/>
              </a:rPr>
              <a:t>көреміз</a:t>
            </a:r>
            <a:r>
              <a:rPr lang="ru-RU" sz="2400" cap="none" dirty="0" smtClean="0">
                <a:solidFill>
                  <a:srgbClr val="002060"/>
                </a:solidFill>
                <a:latin typeface="Times New Roman" panose="02020603050405020304" pitchFamily="18" charset="0"/>
                <a:cs typeface="Times New Roman" panose="02020603050405020304" pitchFamily="18" charset="0"/>
              </a:rPr>
              <a:t>.</a:t>
            </a:r>
            <a:endParaRPr lang="ru-RU" sz="2400" cap="none"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0" y="1915886"/>
            <a:ext cx="4223657" cy="4942114"/>
          </a:xfrm>
        </p:spPr>
        <p:txBody>
          <a:bodyPr/>
          <a:lstStyle/>
          <a:p>
            <a:endParaRPr lang="ru-RU" dirty="0"/>
          </a:p>
        </p:txBody>
      </p:sp>
      <p:sp>
        <p:nvSpPr>
          <p:cNvPr id="4" name="Объект 3"/>
          <p:cNvSpPr>
            <a:spLocks noGrp="1"/>
          </p:cNvSpPr>
          <p:nvPr>
            <p:ph sz="half" idx="2"/>
          </p:nvPr>
        </p:nvSpPr>
        <p:spPr>
          <a:xfrm>
            <a:off x="4223657" y="1915886"/>
            <a:ext cx="4731657" cy="4942114"/>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915886"/>
            <a:ext cx="8955314" cy="49421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5591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113" y="1"/>
            <a:ext cx="9114970" cy="2699656"/>
          </a:xfrm>
        </p:spPr>
        <p:txBody>
          <a:bodyPr>
            <a:normAutofit/>
          </a:bodyPr>
          <a:lstStyle/>
          <a:p>
            <a:pPr algn="ctr"/>
            <a:r>
              <a:rPr lang="ru-RU" sz="2800" cap="none" dirty="0" err="1" smtClean="0">
                <a:solidFill>
                  <a:srgbClr val="7030A0"/>
                </a:solidFill>
                <a:latin typeface="Times New Roman" panose="02020603050405020304" pitchFamily="18" charset="0"/>
                <a:cs typeface="Times New Roman" panose="02020603050405020304" pitchFamily="18" charset="0"/>
              </a:rPr>
              <a:t>Жасөспірімнің</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бойы</a:t>
            </a:r>
            <a:r>
              <a:rPr lang="ru-RU" sz="2800" cap="none" dirty="0" smtClean="0">
                <a:solidFill>
                  <a:srgbClr val="7030A0"/>
                </a:solidFill>
                <a:latin typeface="Times New Roman" panose="02020603050405020304" pitchFamily="18" charset="0"/>
                <a:cs typeface="Times New Roman" panose="02020603050405020304" pitchFamily="18" charset="0"/>
              </a:rPr>
              <a:t> мен </a:t>
            </a:r>
            <a:r>
              <a:rPr lang="ru-RU" sz="2800" cap="none" dirty="0" err="1" smtClean="0">
                <a:solidFill>
                  <a:srgbClr val="7030A0"/>
                </a:solidFill>
                <a:latin typeface="Times New Roman" panose="02020603050405020304" pitchFamily="18" charset="0"/>
                <a:cs typeface="Times New Roman" panose="02020603050405020304" pitchFamily="18" charset="0"/>
              </a:rPr>
              <a:t>дене</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бітімінде</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лезде</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өзгерістер</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пайда</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болып</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ақыл-ойының</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шарықтап</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қалауларының</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өзгере</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бастағанын</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байқаймыз</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Бұл</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кезеңде</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әр</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жыныстың</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өзіндік</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физиологиялық</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және</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гормоналдық</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дамуы</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cap="none" dirty="0" err="1" smtClean="0">
                <a:solidFill>
                  <a:srgbClr val="7030A0"/>
                </a:solidFill>
                <a:latin typeface="Times New Roman" panose="02020603050405020304" pitchFamily="18" charset="0"/>
                <a:cs typeface="Times New Roman" panose="02020603050405020304" pitchFamily="18" charset="0"/>
              </a:rPr>
              <a:t>жүзеге</a:t>
            </a:r>
            <a:r>
              <a:rPr lang="ru-RU" sz="2800" cap="none" dirty="0" smtClean="0">
                <a:solidFill>
                  <a:srgbClr val="7030A0"/>
                </a:solidFill>
                <a:latin typeface="Times New Roman" panose="02020603050405020304" pitchFamily="18" charset="0"/>
                <a:cs typeface="Times New Roman" panose="02020603050405020304" pitchFamily="18" charset="0"/>
              </a:rPr>
              <a:t> </a:t>
            </a:r>
            <a:r>
              <a:rPr lang="ru-RU" sz="2800" u="sng" cap="none" dirty="0" err="1" smtClean="0">
                <a:solidFill>
                  <a:srgbClr val="7030A0"/>
                </a:solidFill>
                <a:latin typeface="Times New Roman" panose="02020603050405020304" pitchFamily="18" charset="0"/>
                <a:cs typeface="Times New Roman" panose="02020603050405020304" pitchFamily="18" charset="0"/>
              </a:rPr>
              <a:t>асады</a:t>
            </a:r>
            <a:r>
              <a:rPr lang="ru-RU" sz="2800" u="sng" cap="none" dirty="0" smtClean="0">
                <a:solidFill>
                  <a:srgbClr val="7030A0"/>
                </a:solidFill>
                <a:latin typeface="Times New Roman" panose="02020603050405020304" pitchFamily="18" charset="0"/>
                <a:cs typeface="Times New Roman" panose="02020603050405020304" pitchFamily="18" charset="0"/>
              </a:rPr>
              <a:t>. </a:t>
            </a:r>
            <a:r>
              <a:rPr lang="ru-RU" sz="2800" u="sng" cap="none" dirty="0" err="1" smtClean="0">
                <a:solidFill>
                  <a:srgbClr val="7030A0"/>
                </a:solidFill>
                <a:latin typeface="Times New Roman" panose="02020603050405020304" pitchFamily="18" charset="0"/>
                <a:cs typeface="Times New Roman" panose="02020603050405020304" pitchFamily="18" charset="0"/>
              </a:rPr>
              <a:t>Қыздар</a:t>
            </a:r>
            <a:r>
              <a:rPr lang="ru-RU" sz="2800" u="sng" cap="none" dirty="0" smtClean="0">
                <a:solidFill>
                  <a:srgbClr val="7030A0"/>
                </a:solidFill>
                <a:latin typeface="Times New Roman" panose="02020603050405020304" pitchFamily="18" charset="0"/>
                <a:cs typeface="Times New Roman" panose="02020603050405020304" pitchFamily="18" charset="0"/>
              </a:rPr>
              <a:t> ер </a:t>
            </a:r>
            <a:r>
              <a:rPr lang="ru-RU" sz="2800" u="sng" cap="none" dirty="0" err="1" smtClean="0">
                <a:solidFill>
                  <a:srgbClr val="7030A0"/>
                </a:solidFill>
                <a:latin typeface="Times New Roman" panose="02020603050405020304" pitchFamily="18" charset="0"/>
                <a:cs typeface="Times New Roman" panose="02020603050405020304" pitchFamily="18" charset="0"/>
              </a:rPr>
              <a:t>балаларға</a:t>
            </a:r>
            <a:r>
              <a:rPr lang="ru-RU" sz="2800" u="sng" cap="none" dirty="0" smtClean="0">
                <a:solidFill>
                  <a:srgbClr val="7030A0"/>
                </a:solidFill>
                <a:latin typeface="Times New Roman" panose="02020603050405020304" pitchFamily="18" charset="0"/>
                <a:cs typeface="Times New Roman" panose="02020603050405020304" pitchFamily="18" charset="0"/>
              </a:rPr>
              <a:t> </a:t>
            </a:r>
            <a:r>
              <a:rPr lang="ru-RU" sz="2800" u="sng" cap="none" dirty="0" err="1" smtClean="0">
                <a:solidFill>
                  <a:srgbClr val="7030A0"/>
                </a:solidFill>
                <a:latin typeface="Times New Roman" panose="02020603050405020304" pitchFamily="18" charset="0"/>
                <a:cs typeface="Times New Roman" panose="02020603050405020304" pitchFamily="18" charset="0"/>
              </a:rPr>
              <a:t>қарағанда</a:t>
            </a:r>
            <a:r>
              <a:rPr lang="ru-RU" sz="2800" u="sng" cap="none" dirty="0" smtClean="0">
                <a:solidFill>
                  <a:srgbClr val="7030A0"/>
                </a:solidFill>
                <a:latin typeface="Times New Roman" panose="02020603050405020304" pitchFamily="18" charset="0"/>
                <a:cs typeface="Times New Roman" panose="02020603050405020304" pitchFamily="18" charset="0"/>
              </a:rPr>
              <a:t> </a:t>
            </a:r>
            <a:r>
              <a:rPr lang="ru-RU" sz="2800" u="sng" cap="none" dirty="0" err="1" smtClean="0">
                <a:solidFill>
                  <a:srgbClr val="7030A0"/>
                </a:solidFill>
                <a:latin typeface="Times New Roman" panose="02020603050405020304" pitchFamily="18" charset="0"/>
                <a:cs typeface="Times New Roman" panose="02020603050405020304" pitchFamily="18" charset="0"/>
              </a:rPr>
              <a:t>ертерек</a:t>
            </a:r>
            <a:r>
              <a:rPr lang="ru-RU" sz="2800" u="sng" cap="none" dirty="0" smtClean="0">
                <a:solidFill>
                  <a:srgbClr val="7030A0"/>
                </a:solidFill>
                <a:latin typeface="Times New Roman" panose="02020603050405020304" pitchFamily="18" charset="0"/>
                <a:cs typeface="Times New Roman" panose="02020603050405020304" pitchFamily="18" charset="0"/>
              </a:rPr>
              <a:t> </a:t>
            </a:r>
            <a:r>
              <a:rPr lang="ru-RU" sz="2800" u="sng" cap="none" dirty="0" err="1" smtClean="0">
                <a:solidFill>
                  <a:srgbClr val="7030A0"/>
                </a:solidFill>
                <a:latin typeface="Times New Roman" panose="02020603050405020304" pitchFamily="18" charset="0"/>
                <a:cs typeface="Times New Roman" panose="02020603050405020304" pitchFamily="18" charset="0"/>
              </a:rPr>
              <a:t>жетіледі</a:t>
            </a:r>
            <a:r>
              <a:rPr lang="ru-RU" sz="2800" u="sng" cap="none" dirty="0" smtClean="0">
                <a:solidFill>
                  <a:srgbClr val="7030A0"/>
                </a:solidFill>
                <a:latin typeface="Times New Roman" panose="02020603050405020304" pitchFamily="18" charset="0"/>
                <a:cs typeface="Times New Roman" panose="02020603050405020304" pitchFamily="18" charset="0"/>
              </a:rPr>
              <a:t>.</a:t>
            </a:r>
            <a:r>
              <a:rPr lang="ru-RU" sz="2800" cap="none" dirty="0" smtClean="0">
                <a:solidFill>
                  <a:srgbClr val="7030A0"/>
                </a:solidFill>
                <a:latin typeface="Times New Roman" panose="02020603050405020304" pitchFamily="18" charset="0"/>
                <a:cs typeface="Times New Roman" panose="02020603050405020304" pitchFamily="18" charset="0"/>
              </a:rPr>
              <a:t/>
            </a:r>
            <a:br>
              <a:rPr lang="ru-RU" sz="2800" cap="none" dirty="0" smtClean="0">
                <a:solidFill>
                  <a:srgbClr val="7030A0"/>
                </a:solidFill>
                <a:latin typeface="Times New Roman" panose="02020603050405020304" pitchFamily="18" charset="0"/>
                <a:cs typeface="Times New Roman" panose="02020603050405020304" pitchFamily="18" charset="0"/>
              </a:rPr>
            </a:br>
            <a:endParaRPr lang="ru-RU" sz="2800" cap="none"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6113" y="2699658"/>
            <a:ext cx="9114970" cy="4158342"/>
          </a:xfrm>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6113" y="2699657"/>
            <a:ext cx="9114970" cy="41583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9212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9013370" cy="4223658"/>
          </a:xfrm>
        </p:spPr>
        <p:txBody>
          <a:bodyPr>
            <a:normAutofit/>
          </a:bodyPr>
          <a:lstStyle/>
          <a:p>
            <a:pPr algn="ctr"/>
            <a:r>
              <a:rPr lang="ru-RU" sz="2800" b="1" cap="none" spc="0" dirty="0" err="1" smtClean="0">
                <a:solidFill>
                  <a:srgbClr val="7030A0"/>
                </a:solidFill>
                <a:latin typeface="Times New Roman" panose="02020603050405020304" pitchFamily="18" charset="0"/>
                <a:cs typeface="Times New Roman" panose="02020603050405020304" pitchFamily="18" charset="0"/>
              </a:rPr>
              <a:t>Қыздар</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үшін</a:t>
            </a:r>
            <a:r>
              <a:rPr lang="ru-RU" sz="2800" b="1" cap="none" spc="0" dirty="0" smtClean="0">
                <a:solidFill>
                  <a:srgbClr val="7030A0"/>
                </a:solidFill>
                <a:latin typeface="Times New Roman" panose="02020603050405020304" pitchFamily="18" charset="0"/>
                <a:cs typeface="Times New Roman" panose="02020603050405020304" pitchFamily="18" charset="0"/>
              </a:rPr>
              <a:t> 14-16 </a:t>
            </a:r>
            <a:r>
              <a:rPr lang="ru-RU" sz="2800" b="1" cap="none" spc="0" dirty="0" err="1" smtClean="0">
                <a:solidFill>
                  <a:srgbClr val="7030A0"/>
                </a:solidFill>
                <a:latin typeface="Times New Roman" panose="02020603050405020304" pitchFamily="18" charset="0"/>
                <a:cs typeface="Times New Roman" panose="02020603050405020304" pitchFamily="18" charset="0"/>
              </a:rPr>
              <a:t>жас</a:t>
            </a:r>
            <a:r>
              <a:rPr lang="ru-RU" sz="2800" b="1" cap="none" spc="0" dirty="0" smtClean="0">
                <a:solidFill>
                  <a:srgbClr val="7030A0"/>
                </a:solidFill>
                <a:latin typeface="Times New Roman" panose="02020603050405020304" pitchFamily="18" charset="0"/>
                <a:cs typeface="Times New Roman" panose="02020603050405020304" pitchFamily="18" charset="0"/>
              </a:rPr>
              <a:t>.</a:t>
            </a:r>
            <a:r>
              <a:rPr lang="ru-RU" sz="2800" cap="none" spc="0" dirty="0" smtClean="0">
                <a:solidFill>
                  <a:srgbClr val="7030A0"/>
                </a:solidFill>
                <a:latin typeface="Times New Roman" panose="02020603050405020304" pitchFamily="18" charset="0"/>
                <a:cs typeface="Times New Roman" panose="02020603050405020304" pitchFamily="18" charset="0"/>
              </a:rPr>
              <a:t/>
            </a:r>
            <a:br>
              <a:rPr lang="ru-RU" sz="2800" cap="none" spc="0" dirty="0" smtClean="0">
                <a:solidFill>
                  <a:srgbClr val="7030A0"/>
                </a:solidFill>
                <a:latin typeface="Times New Roman" panose="02020603050405020304" pitchFamily="18" charset="0"/>
                <a:cs typeface="Times New Roman" panose="02020603050405020304" pitchFamily="18" charset="0"/>
              </a:rPr>
            </a:br>
            <a:r>
              <a:rPr lang="ru-RU" sz="2800" b="1" cap="none" spc="0" dirty="0" smtClean="0">
                <a:solidFill>
                  <a:srgbClr val="7030A0"/>
                </a:solidFill>
                <a:latin typeface="Times New Roman" panose="02020603050405020304" pitchFamily="18" charset="0"/>
                <a:cs typeface="Times New Roman" panose="02020603050405020304" pitchFamily="18" charset="0"/>
              </a:rPr>
              <a:t/>
            </a:r>
            <a:br>
              <a:rPr lang="ru-RU" sz="2800" b="1" cap="none" spc="0" dirty="0" smtClean="0">
                <a:solidFill>
                  <a:srgbClr val="7030A0"/>
                </a:solidFill>
                <a:latin typeface="Times New Roman" panose="02020603050405020304" pitchFamily="18" charset="0"/>
                <a:cs typeface="Times New Roman" panose="02020603050405020304" pitchFamily="18" charset="0"/>
              </a:rPr>
            </a:br>
            <a:r>
              <a:rPr lang="ru-RU" sz="2800" b="1" cap="none" spc="0" dirty="0" smtClean="0">
                <a:solidFill>
                  <a:srgbClr val="7030A0"/>
                </a:solidFill>
                <a:latin typeface="Times New Roman" panose="02020603050405020304" pitchFamily="18" charset="0"/>
                <a:cs typeface="Times New Roman" panose="02020603050405020304" pitchFamily="18" charset="0"/>
              </a:rPr>
              <a:t>Ер </a:t>
            </a:r>
            <a:r>
              <a:rPr lang="ru-RU" sz="2800" b="1" cap="none" spc="0" dirty="0" err="1" smtClean="0">
                <a:solidFill>
                  <a:srgbClr val="7030A0"/>
                </a:solidFill>
                <a:latin typeface="Times New Roman" panose="02020603050405020304" pitchFamily="18" charset="0"/>
                <a:cs typeface="Times New Roman" panose="02020603050405020304" pitchFamily="18" charset="0"/>
              </a:rPr>
              <a:t>балалар</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үшін</a:t>
            </a:r>
            <a:r>
              <a:rPr lang="ru-RU" sz="2800" b="1" cap="none" spc="0" dirty="0" smtClean="0">
                <a:solidFill>
                  <a:srgbClr val="7030A0"/>
                </a:solidFill>
                <a:latin typeface="Times New Roman" panose="02020603050405020304" pitchFamily="18" charset="0"/>
                <a:cs typeface="Times New Roman" panose="02020603050405020304" pitchFamily="18" charset="0"/>
              </a:rPr>
              <a:t> 15-17  </a:t>
            </a:r>
            <a:r>
              <a:rPr lang="ru-RU" sz="2800" b="1" cap="none" spc="0" dirty="0" err="1" smtClean="0">
                <a:solidFill>
                  <a:srgbClr val="7030A0"/>
                </a:solidFill>
                <a:latin typeface="Times New Roman" panose="02020603050405020304" pitchFamily="18" charset="0"/>
                <a:cs typeface="Times New Roman" panose="02020603050405020304" pitchFamily="18" charset="0"/>
              </a:rPr>
              <a:t>жас</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арасы</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жасөспірімдік</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шақтың</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ортасы</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болып</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саналады</a:t>
            </a:r>
            <a:r>
              <a:rPr lang="ru-RU" sz="2800" cap="none" spc="0" dirty="0" smtClean="0">
                <a:solidFill>
                  <a:srgbClr val="7030A0"/>
                </a:solidFill>
                <a:latin typeface="Times New Roman" panose="02020603050405020304" pitchFamily="18" charset="0"/>
                <a:cs typeface="Times New Roman" panose="02020603050405020304" pitchFamily="18" charset="0"/>
              </a:rPr>
              <a:t>.</a:t>
            </a:r>
            <a:br>
              <a:rPr lang="ru-RU" sz="2800" cap="none" spc="0" dirty="0" smtClean="0">
                <a:solidFill>
                  <a:srgbClr val="7030A0"/>
                </a:solidFill>
                <a:latin typeface="Times New Roman" panose="02020603050405020304" pitchFamily="18" charset="0"/>
                <a:cs typeface="Times New Roman" panose="02020603050405020304" pitchFamily="18" charset="0"/>
              </a:rPr>
            </a:br>
            <a:r>
              <a:rPr lang="ru-RU" sz="2800" cap="none" spc="0" dirty="0" smtClean="0">
                <a:solidFill>
                  <a:srgbClr val="7030A0"/>
                </a:solidFill>
                <a:latin typeface="Times New Roman" panose="02020603050405020304" pitchFamily="18" charset="0"/>
                <a:cs typeface="Times New Roman" panose="02020603050405020304" pitchFamily="18" charset="0"/>
              </a:rPr>
              <a:t/>
            </a:r>
            <a:br>
              <a:rPr lang="ru-RU" sz="2800" cap="none" spc="0" dirty="0" smtClean="0">
                <a:solidFill>
                  <a:srgbClr val="7030A0"/>
                </a:solidFill>
                <a:latin typeface="Times New Roman" panose="02020603050405020304" pitchFamily="18" charset="0"/>
                <a:cs typeface="Times New Roman" panose="02020603050405020304" pitchFamily="18" charset="0"/>
              </a:rPr>
            </a:br>
            <a:r>
              <a:rPr lang="ru-RU" sz="2800" b="1" cap="none" spc="0" dirty="0" err="1" smtClean="0">
                <a:solidFill>
                  <a:srgbClr val="7030A0"/>
                </a:solidFill>
                <a:latin typeface="Times New Roman" panose="02020603050405020304" pitchFamily="18" charset="0"/>
                <a:cs typeface="Times New Roman" panose="02020603050405020304" pitchFamily="18" charset="0"/>
              </a:rPr>
              <a:t>Жеткіншектер</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жылдам</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өзгерістерді</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артқа</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тастап</a:t>
            </a:r>
            <a:r>
              <a:rPr lang="ru-RU" sz="2800" b="1" cap="none" spc="0" dirty="0" smtClean="0">
                <a:solidFill>
                  <a:srgbClr val="7030A0"/>
                </a:solidFill>
                <a:latin typeface="Times New Roman" panose="02020603050405020304" pitchFamily="18" charset="0"/>
                <a:cs typeface="Times New Roman" panose="02020603050405020304" pitchFamily="18" charset="0"/>
              </a:rPr>
              <a:t>, 16-17 </a:t>
            </a:r>
            <a:r>
              <a:rPr lang="ru-RU" sz="2800" b="1" cap="none" spc="0" dirty="0" err="1" smtClean="0">
                <a:solidFill>
                  <a:srgbClr val="7030A0"/>
                </a:solidFill>
                <a:latin typeface="Times New Roman" panose="02020603050405020304" pitchFamily="18" charset="0"/>
                <a:cs typeface="Times New Roman" panose="02020603050405020304" pitchFamily="18" charset="0"/>
              </a:rPr>
              <a:t>жасында</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өмірі</a:t>
            </a:r>
            <a:r>
              <a:rPr lang="ru-RU" sz="2800" b="1" cap="none" spc="0" dirty="0" smtClean="0">
                <a:solidFill>
                  <a:srgbClr val="7030A0"/>
                </a:solidFill>
                <a:latin typeface="Times New Roman" panose="02020603050405020304" pitchFamily="18" charset="0"/>
                <a:cs typeface="Times New Roman" panose="02020603050405020304" pitchFamily="18" charset="0"/>
              </a:rPr>
              <a:t> мен </a:t>
            </a:r>
            <a:r>
              <a:rPr lang="ru-RU" sz="2800" b="1" cap="none" spc="0" dirty="0" err="1" smtClean="0">
                <a:solidFill>
                  <a:srgbClr val="7030A0"/>
                </a:solidFill>
                <a:latin typeface="Times New Roman" panose="02020603050405020304" pitchFamily="18" charset="0"/>
                <a:cs typeface="Times New Roman" panose="02020603050405020304" pitchFamily="18" charset="0"/>
              </a:rPr>
              <a:t>болашағына</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байланысты</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маңызды</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шешімдер</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қабылдауға</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бейімделе</a:t>
            </a:r>
            <a:r>
              <a:rPr lang="ru-RU" sz="2800" b="1" cap="none" spc="0" dirty="0" smtClean="0">
                <a:solidFill>
                  <a:srgbClr val="7030A0"/>
                </a:solidFill>
                <a:latin typeface="Times New Roman" panose="02020603050405020304" pitchFamily="18" charset="0"/>
                <a:cs typeface="Times New Roman" panose="02020603050405020304" pitchFamily="18" charset="0"/>
              </a:rPr>
              <a:t> </a:t>
            </a:r>
            <a:r>
              <a:rPr lang="ru-RU" sz="2800" b="1" cap="none" spc="0" dirty="0" err="1" smtClean="0">
                <a:solidFill>
                  <a:srgbClr val="7030A0"/>
                </a:solidFill>
                <a:latin typeface="Times New Roman" panose="02020603050405020304" pitchFamily="18" charset="0"/>
                <a:cs typeface="Times New Roman" panose="02020603050405020304" pitchFamily="18" charset="0"/>
              </a:rPr>
              <a:t>түседі</a:t>
            </a:r>
            <a:r>
              <a:rPr lang="ru-RU" sz="2800" b="1" cap="none" spc="0" dirty="0" smtClean="0">
                <a:solidFill>
                  <a:srgbClr val="7030A0"/>
                </a:solidFill>
                <a:latin typeface="Times New Roman" panose="02020603050405020304" pitchFamily="18" charset="0"/>
                <a:cs typeface="Times New Roman" panose="02020603050405020304" pitchFamily="18" charset="0"/>
              </a:rPr>
              <a:t>. </a:t>
            </a:r>
            <a:endParaRPr lang="ru-RU" sz="2800" b="1" cap="none" spc="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7113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152718"/>
            <a:ext cx="7961087" cy="950368"/>
          </a:xfrm>
        </p:spPr>
        <p:txBody>
          <a:bodyPr/>
          <a:lstStyle/>
          <a:p>
            <a:pPr algn="ctr"/>
            <a:r>
              <a:rPr lang="ru-RU" b="1" cap="none" spc="0" dirty="0" err="1">
                <a:latin typeface="Times New Roman" panose="02020603050405020304" pitchFamily="18" charset="0"/>
                <a:cs typeface="Times New Roman" panose="02020603050405020304" pitchFamily="18" charset="0"/>
              </a:rPr>
              <a:t>Ж</a:t>
            </a:r>
            <a:r>
              <a:rPr lang="ru-RU" b="1" cap="none" spc="0" dirty="0" err="1" smtClean="0">
                <a:latin typeface="Times New Roman" panose="02020603050405020304" pitchFamily="18" charset="0"/>
                <a:cs typeface="Times New Roman" panose="02020603050405020304" pitchFamily="18" charset="0"/>
              </a:rPr>
              <a:t>асөспірімдік</a:t>
            </a:r>
            <a:r>
              <a:rPr lang="ru-RU" b="1" cap="none" spc="0" dirty="0" smtClean="0">
                <a:latin typeface="Times New Roman" panose="02020603050405020304" pitchFamily="18" charset="0"/>
                <a:cs typeface="Times New Roman" panose="02020603050405020304" pitchFamily="18" charset="0"/>
              </a:rPr>
              <a:t> </a:t>
            </a:r>
            <a:r>
              <a:rPr lang="ru-RU" b="1" cap="none" spc="0" dirty="0" err="1" smtClean="0">
                <a:latin typeface="Times New Roman" panose="02020603050405020304" pitchFamily="18" charset="0"/>
                <a:cs typeface="Times New Roman" panose="02020603050405020304" pitchFamily="18" charset="0"/>
              </a:rPr>
              <a:t>кезең</a:t>
            </a:r>
            <a:r>
              <a:rPr lang="ru-RU" b="1" cap="none" spc="0" dirty="0" smtClean="0"/>
              <a:t>. </a:t>
            </a:r>
            <a:endParaRPr lang="ru-RU" b="1" cap="none" spc="0" dirty="0"/>
          </a:p>
        </p:txBody>
      </p:sp>
      <p:sp>
        <p:nvSpPr>
          <p:cNvPr id="3" name="Объект 2"/>
          <p:cNvSpPr>
            <a:spLocks noGrp="1"/>
          </p:cNvSpPr>
          <p:nvPr>
            <p:ph idx="1"/>
          </p:nvPr>
        </p:nvSpPr>
        <p:spPr>
          <a:xfrm>
            <a:off x="457200" y="1219200"/>
            <a:ext cx="7961086" cy="4906963"/>
          </a:xfrm>
        </p:spPr>
        <p:txBody>
          <a:bodyPr>
            <a:noAutofit/>
          </a:bodyPr>
          <a:lstStyle/>
          <a:p>
            <a:pPr lvl="0"/>
            <a:r>
              <a:rPr lang="ru-RU" sz="2400" dirty="0" err="1"/>
              <a:t>Баланың</a:t>
            </a:r>
            <a:r>
              <a:rPr lang="ru-RU" sz="2400" dirty="0"/>
              <a:t> </a:t>
            </a:r>
            <a:r>
              <a:rPr lang="ru-RU" sz="2400" dirty="0" err="1"/>
              <a:t>өсуі</a:t>
            </a:r>
            <a:r>
              <a:rPr lang="ru-RU" sz="2400" dirty="0"/>
              <a:t> мен </a:t>
            </a:r>
            <a:r>
              <a:rPr lang="ru-RU" sz="2400" dirty="0" err="1"/>
              <a:t>дамуында</a:t>
            </a:r>
            <a:r>
              <a:rPr lang="ru-RU" sz="2400" dirty="0"/>
              <a:t> </a:t>
            </a:r>
            <a:r>
              <a:rPr lang="ru-RU" sz="2400" dirty="0" err="1"/>
              <a:t>жаңа</a:t>
            </a:r>
            <a:r>
              <a:rPr lang="ru-RU" sz="2400" dirty="0"/>
              <a:t> </a:t>
            </a:r>
            <a:r>
              <a:rPr lang="ru-RU" sz="2400" dirty="0" err="1"/>
              <a:t>өзгерістер</a:t>
            </a:r>
            <a:r>
              <a:rPr lang="ru-RU" sz="2400" dirty="0"/>
              <a:t> </a:t>
            </a:r>
            <a:r>
              <a:rPr lang="ru-RU" sz="2400" dirty="0" err="1"/>
              <a:t>пайда</a:t>
            </a:r>
            <a:r>
              <a:rPr lang="ru-RU" sz="2400" dirty="0"/>
              <a:t> </a:t>
            </a:r>
            <a:r>
              <a:rPr lang="ru-RU" sz="2400" dirty="0" err="1"/>
              <a:t>болады</a:t>
            </a:r>
            <a:r>
              <a:rPr lang="ru-RU" sz="2400" dirty="0"/>
              <a:t>. </a:t>
            </a:r>
            <a:r>
              <a:rPr lang="ru-RU" sz="2400" dirty="0" err="1"/>
              <a:t>Ұлдар</a:t>
            </a:r>
            <a:r>
              <a:rPr lang="ru-RU" sz="2400" dirty="0"/>
              <a:t> мен </a:t>
            </a:r>
            <a:r>
              <a:rPr lang="ru-RU" sz="2400" dirty="0" err="1"/>
              <a:t>қыздардың</a:t>
            </a:r>
            <a:r>
              <a:rPr lang="ru-RU" sz="2400" dirty="0"/>
              <a:t> </a:t>
            </a:r>
            <a:r>
              <a:rPr lang="ru-RU" sz="2400" dirty="0" err="1"/>
              <a:t>дене</a:t>
            </a:r>
            <a:r>
              <a:rPr lang="ru-RU" sz="2400" dirty="0"/>
              <a:t> </a:t>
            </a:r>
            <a:r>
              <a:rPr lang="ru-RU" sz="2400" dirty="0" err="1"/>
              <a:t>бітімінде</a:t>
            </a:r>
            <a:r>
              <a:rPr lang="ru-RU" sz="2400" dirty="0"/>
              <a:t> </a:t>
            </a:r>
            <a:r>
              <a:rPr lang="ru-RU" sz="2400" dirty="0" err="1"/>
              <a:t>бірінен-бірінің</a:t>
            </a:r>
            <a:r>
              <a:rPr lang="ru-RU" sz="2400" dirty="0"/>
              <a:t> </a:t>
            </a:r>
            <a:r>
              <a:rPr lang="ru-RU" sz="2400" dirty="0" err="1"/>
              <a:t>айырмашылықтары</a:t>
            </a:r>
            <a:r>
              <a:rPr lang="ru-RU" sz="2400" dirty="0"/>
              <a:t> </a:t>
            </a:r>
            <a:r>
              <a:rPr lang="ru-RU" sz="2400" dirty="0" err="1"/>
              <a:t>айқын</a:t>
            </a:r>
            <a:r>
              <a:rPr lang="ru-RU" sz="2400" dirty="0"/>
              <a:t> </a:t>
            </a:r>
            <a:r>
              <a:rPr lang="ru-RU" sz="2400" dirty="0" err="1"/>
              <a:t>байкалады</a:t>
            </a:r>
            <a:r>
              <a:rPr lang="ru-RU" sz="2400" dirty="0"/>
              <a:t>. </a:t>
            </a:r>
            <a:r>
              <a:rPr lang="ru-RU" sz="2400" dirty="0" err="1"/>
              <a:t>Мұның</a:t>
            </a:r>
            <a:r>
              <a:rPr lang="ru-RU" sz="2400" dirty="0"/>
              <a:t> </a:t>
            </a:r>
            <a:r>
              <a:rPr lang="ru-RU" sz="2400" dirty="0" err="1"/>
              <a:t>бәрі</a:t>
            </a:r>
            <a:r>
              <a:rPr lang="ru-RU" sz="2400" dirty="0"/>
              <a:t> де </a:t>
            </a:r>
            <a:r>
              <a:rPr lang="ru-RU" sz="2400" dirty="0" err="1"/>
              <a:t>жыныстық</a:t>
            </a:r>
            <a:r>
              <a:rPr lang="ru-RU" sz="2400" dirty="0"/>
              <a:t> </a:t>
            </a:r>
            <a:r>
              <a:rPr lang="ru-RU" sz="2400" dirty="0" err="1"/>
              <a:t>жетілуімен</a:t>
            </a:r>
            <a:r>
              <a:rPr lang="ru-RU" sz="2400" dirty="0"/>
              <a:t> </a:t>
            </a:r>
            <a:r>
              <a:rPr lang="ru-RU" sz="2400" dirty="0" err="1"/>
              <a:t>тікелей</a:t>
            </a:r>
            <a:r>
              <a:rPr lang="ru-RU" sz="2400" dirty="0"/>
              <a:t> </a:t>
            </a:r>
            <a:r>
              <a:rPr lang="ru-RU" sz="2400" dirty="0" err="1"/>
              <a:t>байланысты</a:t>
            </a:r>
            <a:r>
              <a:rPr lang="ru-RU" sz="2400" dirty="0"/>
              <a:t>. </a:t>
            </a:r>
            <a:r>
              <a:rPr lang="ru-RU" sz="2400" dirty="0" err="1"/>
              <a:t>Қыздарда</a:t>
            </a:r>
            <a:r>
              <a:rPr lang="ru-RU" sz="2400" dirty="0"/>
              <a:t> </a:t>
            </a:r>
            <a:r>
              <a:rPr lang="ru-RU" sz="2400" dirty="0" err="1"/>
              <a:t>алғашқы</a:t>
            </a:r>
            <a:r>
              <a:rPr lang="ru-RU" sz="2400" dirty="0"/>
              <a:t> </a:t>
            </a:r>
            <a:r>
              <a:rPr lang="ru-RU" sz="2400" dirty="0" err="1">
                <a:hlinkClick r:id="rId2" tooltip="Етеккір"/>
              </a:rPr>
              <a:t>етеккір</a:t>
            </a:r>
            <a:r>
              <a:rPr lang="ru-RU" sz="2400" dirty="0"/>
              <a:t> 12-13 </a:t>
            </a:r>
            <a:r>
              <a:rPr lang="ru-RU" sz="2400" dirty="0" err="1"/>
              <a:t>жаста</a:t>
            </a:r>
            <a:r>
              <a:rPr lang="ru-RU" sz="2400" dirty="0"/>
              <a:t> </a:t>
            </a:r>
            <a:r>
              <a:rPr lang="ru-RU" sz="2400" dirty="0" err="1"/>
              <a:t>басталады</a:t>
            </a:r>
            <a:r>
              <a:rPr lang="ru-RU" sz="2400" dirty="0"/>
              <a:t>. </a:t>
            </a:r>
            <a:r>
              <a:rPr lang="ru-RU" sz="2400" dirty="0" err="1"/>
              <a:t>Денесі</a:t>
            </a:r>
            <a:r>
              <a:rPr lang="ru-RU" sz="2400" dirty="0"/>
              <a:t> </a:t>
            </a:r>
            <a:r>
              <a:rPr lang="ru-RU" sz="2400" dirty="0" err="1"/>
              <a:t>өседі</a:t>
            </a:r>
            <a:r>
              <a:rPr lang="ru-RU" sz="2400" dirty="0"/>
              <a:t>, </a:t>
            </a:r>
            <a:r>
              <a:rPr lang="ru-RU" sz="2400" dirty="0" err="1"/>
              <a:t>бұлшықеттері</a:t>
            </a:r>
            <a:r>
              <a:rPr lang="ru-RU" sz="2400" dirty="0"/>
              <a:t> </a:t>
            </a:r>
            <a:r>
              <a:rPr lang="ru-RU" sz="2400" dirty="0" err="1"/>
              <a:t>дамиды</a:t>
            </a:r>
            <a:r>
              <a:rPr lang="ru-RU" sz="2400" dirty="0"/>
              <a:t>, </a:t>
            </a:r>
            <a:r>
              <a:rPr lang="ru-RU" sz="2400" dirty="0" err="1">
                <a:hlinkClick r:id="rId3" tooltip="Тері"/>
              </a:rPr>
              <a:t>тері</a:t>
            </a:r>
            <a:r>
              <a:rPr lang="ru-RU" sz="2400" dirty="0"/>
              <a:t> </a:t>
            </a:r>
            <a:r>
              <a:rPr lang="ru-RU" sz="2400" dirty="0" err="1"/>
              <a:t>астындағы</a:t>
            </a:r>
            <a:r>
              <a:rPr lang="ru-RU" sz="2400" dirty="0"/>
              <a:t> май </a:t>
            </a:r>
            <a:r>
              <a:rPr lang="ru-RU" sz="2400" dirty="0" err="1"/>
              <a:t>қабаты</a:t>
            </a:r>
            <a:r>
              <a:rPr lang="ru-RU" sz="2400" dirty="0"/>
              <a:t> </a:t>
            </a:r>
            <a:r>
              <a:rPr lang="ru-RU" sz="2400" dirty="0" err="1"/>
              <a:t>қалыңдай</a:t>
            </a:r>
            <a:r>
              <a:rPr lang="ru-RU" sz="2400" dirty="0"/>
              <a:t> </a:t>
            </a:r>
            <a:r>
              <a:rPr lang="ru-RU" sz="2400" dirty="0" err="1"/>
              <a:t>түседі</a:t>
            </a:r>
            <a:r>
              <a:rPr lang="ru-RU" sz="2400" dirty="0"/>
              <a:t>. </a:t>
            </a:r>
            <a:r>
              <a:rPr lang="ru-RU" sz="2400" dirty="0" err="1"/>
              <a:t>Кеудемен</a:t>
            </a:r>
            <a:r>
              <a:rPr lang="ru-RU" sz="2400" dirty="0"/>
              <a:t> </a:t>
            </a:r>
            <a:r>
              <a:rPr lang="ru-RU" sz="2400" dirty="0" err="1"/>
              <a:t>тынысалу</a:t>
            </a:r>
            <a:r>
              <a:rPr lang="ru-RU" sz="2400" dirty="0"/>
              <a:t> </a:t>
            </a:r>
            <a:r>
              <a:rPr lang="ru-RU" sz="2400" dirty="0" err="1"/>
              <a:t>түрі</a:t>
            </a:r>
            <a:r>
              <a:rPr lang="ru-RU" sz="2400" dirty="0"/>
              <a:t> </a:t>
            </a:r>
            <a:r>
              <a:rPr lang="ru-RU" sz="2400" dirty="0" err="1"/>
              <a:t>айқын</a:t>
            </a:r>
            <a:r>
              <a:rPr lang="ru-RU" sz="2400" dirty="0"/>
              <a:t> </a:t>
            </a:r>
            <a:r>
              <a:rPr lang="ru-RU" sz="2400" dirty="0" err="1"/>
              <a:t>білінеді</a:t>
            </a:r>
            <a:r>
              <a:rPr lang="ru-RU" sz="2400" dirty="0"/>
              <a:t> </a:t>
            </a:r>
            <a:r>
              <a:rPr lang="ru-RU" sz="2400" dirty="0" err="1"/>
              <a:t>және</a:t>
            </a:r>
            <a:r>
              <a:rPr lang="ru-RU" sz="2400" dirty="0"/>
              <a:t> т. б. </a:t>
            </a:r>
            <a:r>
              <a:rPr lang="ru-RU" sz="2400" dirty="0" err="1"/>
              <a:t>Ұлдардың</a:t>
            </a:r>
            <a:r>
              <a:rPr lang="ru-RU" sz="2400" dirty="0"/>
              <a:t> </a:t>
            </a:r>
            <a:r>
              <a:rPr lang="ru-RU" sz="2400" dirty="0" err="1"/>
              <a:t>дауысы</a:t>
            </a:r>
            <a:r>
              <a:rPr lang="ru-RU" sz="2400" dirty="0"/>
              <a:t> </a:t>
            </a:r>
            <a:r>
              <a:rPr lang="ru-RU" sz="2400" dirty="0" err="1"/>
              <a:t>жуандайды</a:t>
            </a:r>
            <a:r>
              <a:rPr lang="ru-RU" sz="2400" dirty="0"/>
              <a:t>, </a:t>
            </a:r>
            <a:r>
              <a:rPr lang="ru-RU" sz="2400" dirty="0" err="1"/>
              <a:t>көмекейі</a:t>
            </a:r>
            <a:r>
              <a:rPr lang="ru-RU" sz="2400" dirty="0"/>
              <a:t> </a:t>
            </a:r>
            <a:r>
              <a:rPr lang="ru-RU" sz="2400" dirty="0" err="1"/>
              <a:t>айқын</a:t>
            </a:r>
            <a:r>
              <a:rPr lang="ru-RU" sz="2400" dirty="0"/>
              <a:t> </a:t>
            </a:r>
            <a:r>
              <a:rPr lang="ru-RU" sz="2400" dirty="0" err="1"/>
              <a:t>байкалады</a:t>
            </a:r>
            <a:r>
              <a:rPr lang="ru-RU" sz="2400" dirty="0"/>
              <a:t>. </a:t>
            </a:r>
            <a:r>
              <a:rPr lang="ru-RU" sz="2400" dirty="0" err="1">
                <a:hlinkClick r:id="rId4" tooltip="Жыныс мүшелері"/>
              </a:rPr>
              <a:t>Жыныс</a:t>
            </a:r>
            <a:r>
              <a:rPr lang="ru-RU" sz="2400" dirty="0">
                <a:hlinkClick r:id="rId4" tooltip="Жыныс мүшелері"/>
              </a:rPr>
              <a:t> </a:t>
            </a:r>
            <a:r>
              <a:rPr lang="ru-RU" sz="2400" dirty="0" err="1">
                <a:hlinkClick r:id="rId4" tooltip="Жыныс мүшелері"/>
              </a:rPr>
              <a:t>мүшелері</a:t>
            </a:r>
            <a:r>
              <a:rPr lang="ru-RU" sz="2400" dirty="0"/>
              <a:t> </a:t>
            </a:r>
            <a:r>
              <a:rPr lang="ru-RU" sz="2400" dirty="0" err="1"/>
              <a:t>өседі</a:t>
            </a:r>
            <a:r>
              <a:rPr lang="ru-RU" sz="2400" dirty="0"/>
              <a:t>, </a:t>
            </a:r>
            <a:r>
              <a:rPr lang="ru-RU" sz="2400" dirty="0" err="1">
                <a:hlinkClick r:id="rId5" tooltip="Сақал"/>
              </a:rPr>
              <a:t>сақал</a:t>
            </a:r>
            <a:r>
              <a:rPr lang="ru-RU" sz="2400" dirty="0" err="1"/>
              <a:t>-</a:t>
            </a:r>
            <a:r>
              <a:rPr lang="ru-RU" sz="2400" dirty="0" err="1">
                <a:hlinkClick r:id="rId6" tooltip="Мұрт (мұндай бет жоқ)"/>
              </a:rPr>
              <a:t>мұрт</a:t>
            </a:r>
            <a:r>
              <a:rPr lang="ru-RU" sz="2400" dirty="0"/>
              <a:t> </a:t>
            </a:r>
            <a:r>
              <a:rPr lang="ru-RU" sz="2400" dirty="0" err="1"/>
              <a:t>шыға</a:t>
            </a:r>
            <a:r>
              <a:rPr lang="ru-RU" sz="2400" dirty="0"/>
              <a:t> </a:t>
            </a:r>
            <a:r>
              <a:rPr lang="ru-RU" sz="2400" dirty="0" err="1"/>
              <a:t>бастайды</a:t>
            </a:r>
            <a:r>
              <a:rPr lang="ru-RU" sz="2400" dirty="0"/>
              <a:t> </a:t>
            </a:r>
            <a:r>
              <a:rPr lang="ru-RU" sz="2400" dirty="0" err="1"/>
              <a:t>және</a:t>
            </a:r>
            <a:r>
              <a:rPr lang="ru-RU" sz="2400" dirty="0"/>
              <a:t> т. б. </a:t>
            </a:r>
            <a:r>
              <a:rPr lang="ru-RU" sz="2400" dirty="0" err="1"/>
              <a:t>Зат</a:t>
            </a:r>
            <a:r>
              <a:rPr lang="ru-RU" sz="2400" dirty="0"/>
              <a:t> </a:t>
            </a:r>
            <a:r>
              <a:rPr lang="ru-RU" sz="2400" dirty="0" err="1"/>
              <a:t>алмасу</a:t>
            </a:r>
            <a:r>
              <a:rPr lang="ru-RU" sz="2400" dirty="0"/>
              <a:t> </a:t>
            </a:r>
            <a:r>
              <a:rPr lang="ru-RU" sz="2400" dirty="0" err="1"/>
              <a:t>қарқындығы</a:t>
            </a:r>
            <a:r>
              <a:rPr lang="ru-RU" sz="2400" dirty="0"/>
              <a:t> </a:t>
            </a:r>
            <a:r>
              <a:rPr lang="ru-RU" sz="2400" dirty="0" err="1"/>
              <a:t>артып</a:t>
            </a:r>
            <a:r>
              <a:rPr lang="ru-RU" sz="2400" dirty="0"/>
              <a:t>, </a:t>
            </a:r>
            <a:r>
              <a:rPr lang="ru-RU" sz="2400" dirty="0" err="1">
                <a:hlinkClick r:id="rId7" tooltip="Қозғалыс (мұндай бет жоқ)"/>
              </a:rPr>
              <a:t>қозғалыс</a:t>
            </a:r>
            <a:r>
              <a:rPr lang="ru-RU" sz="2400" dirty="0"/>
              <a:t> </a:t>
            </a:r>
            <a:r>
              <a:rPr lang="ru-RU" sz="2400" dirty="0" err="1"/>
              <a:t>әрекеттердің</a:t>
            </a:r>
            <a:r>
              <a:rPr lang="ru-RU" sz="2400" dirty="0"/>
              <a:t> </a:t>
            </a:r>
            <a:r>
              <a:rPr lang="ru-RU" sz="2400" dirty="0" err="1"/>
              <a:t>үйлесімділігі</a:t>
            </a:r>
            <a:r>
              <a:rPr lang="ru-RU" sz="2400" dirty="0"/>
              <a:t> </a:t>
            </a:r>
            <a:r>
              <a:rPr lang="ru-RU" sz="2400" dirty="0" err="1"/>
              <a:t>жетіледі</a:t>
            </a:r>
            <a:r>
              <a:rPr lang="ru-RU" sz="2400" dirty="0"/>
              <a:t>. </a:t>
            </a:r>
            <a:r>
              <a:rPr lang="ru-RU" sz="2400" dirty="0" err="1"/>
              <a:t>Барлық</a:t>
            </a:r>
            <a:r>
              <a:rPr lang="ru-RU" sz="2400" dirty="0"/>
              <a:t> </a:t>
            </a:r>
            <a:r>
              <a:rPr lang="ru-RU" sz="2400" dirty="0" err="1">
                <a:hlinkClick r:id="rId8" tooltip="Физиологиялық үдерістер (мұндай бет жоқ)"/>
              </a:rPr>
              <a:t>физиологиялық</a:t>
            </a:r>
            <a:r>
              <a:rPr lang="ru-RU" sz="2400" dirty="0">
                <a:hlinkClick r:id="rId8" tooltip="Физиологиялық үдерістер (мұндай бет жоқ)"/>
              </a:rPr>
              <a:t> </a:t>
            </a:r>
            <a:r>
              <a:rPr lang="ru-RU" sz="2400" dirty="0" err="1">
                <a:hlinkClick r:id="rId8" tooltip="Физиологиялық үдерістер (мұндай бет жоқ)"/>
              </a:rPr>
              <a:t>үдерістер</a:t>
            </a:r>
            <a:r>
              <a:rPr lang="ru-RU" sz="2400" dirty="0"/>
              <a:t> </a:t>
            </a:r>
            <a:r>
              <a:rPr lang="ru-RU" sz="2400" dirty="0" err="1"/>
              <a:t>жедел</a:t>
            </a:r>
            <a:r>
              <a:rPr lang="ru-RU" sz="2400" dirty="0"/>
              <a:t> </a:t>
            </a:r>
            <a:r>
              <a:rPr lang="ru-RU" sz="2400" dirty="0" err="1"/>
              <a:t>жүреді</a:t>
            </a:r>
            <a:r>
              <a:rPr lang="ru-RU" sz="2400" dirty="0"/>
              <a:t>.</a:t>
            </a:r>
          </a:p>
          <a:p>
            <a:endParaRPr lang="ru-RU" sz="2400" dirty="0"/>
          </a:p>
        </p:txBody>
      </p:sp>
    </p:spTree>
    <p:extLst>
      <p:ext uri="{BB962C8B-B14F-4D97-AF65-F5344CB8AC3E}">
        <p14:creationId xmlns="" xmlns:p14="http://schemas.microsoft.com/office/powerpoint/2010/main" val="3071121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688C91-EAE2-43D0-974C-FFC382B931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Essential</Template>
  <TotalTime>2427</TotalTime>
  <Words>510</Words>
  <Application>Microsoft Office PowerPoint</Application>
  <PresentationFormat>Экран (4:3)</PresentationFormat>
  <Paragraphs>73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Главная</vt:lpstr>
      <vt:lpstr>15 -дәріс  ЖАсөспірімдік және бозбалалық кезең. өсу процестерінің ,метаболизмнің және вегатативтік функциялардың жыныстық жетілу кезіндегі сипаттамасы. </vt:lpstr>
      <vt:lpstr>ЖОСПАР.</vt:lpstr>
      <vt:lpstr>Слайд 3</vt:lpstr>
      <vt:lpstr>Слайд 4</vt:lpstr>
      <vt:lpstr>Слайд 5</vt:lpstr>
      <vt:lpstr>Балалық шақтың соңына қарай бала бойының ұзаруын жасөспірімдік шаққа өту белгісі ретінде қабылдайтын болсақ, қыздардың бойы 11-12 жаста, ер баланың бойы 13-15 жаста өте тез өсетінін көреміз.</vt:lpstr>
      <vt:lpstr>Жасөспірімнің бойы мен дене бітімінде лезде өзгерістер пайда болып, ақыл-ойының шарықтап, қалауларының өзгере бастағанын байқаймыз. Бұл кезеңде әр жыныстың өзіндік физиологиялық және гормоналдық дамуы жүзеге асады. Қыздар ер балаларға қарағанда ертерек жетіледі. </vt:lpstr>
      <vt:lpstr>Қыздар үшін 14-16 жас.  Ер балалар үшін 15-17  жас арасы жасөспірімдік шақтың ортасы болып саналады.  Жеткіншектер жылдам өзгерістерді артқа тастап, 16-17 жасында өмірі мен болашағына байланысты маңызды шешімдер қабылдауға бейімделе түседі. </vt:lpstr>
      <vt:lpstr>Жасөспірімдік кезең. </vt:lpstr>
      <vt:lpstr>Барлық мүшелері мен мүшелер жүйесінің калыптасуы толығымен жетіледі. Жүйке жүйесі мен ішкі секреция бездерінің қызметі бірімен-бірі үйлесімді жүреді. Ағзадағы барлық физиологиялық үдерістердің жүруінде, міңез-құлық әрекеттерін басқаруда ми кыртысының реттеу қызметі артады. Тежелу үдерісінің басымдылығы байкалады. Эстетикалық көңіл күйі, акыл-ой, жауапкершілігі және т. Б. Қасиеттер толық калыптасады. Адамның дене еңбегі мен ой еңбегінің жұмыс істеу кабілеті де арта түседі. Жеке мүшелерінің өсуі тоқтайды. Жыныстық тұрғыдан да толық жетіледі. </vt:lpstr>
      <vt:lpstr>Слайд 11</vt:lpstr>
      <vt:lpstr>мысалы, баланың ішетін тамағы, еңбек, спорт. алайда, әсер ететін осы жағдайлардың өзінде де белгілі бір заңдылықтар болады. мысалы, баланың аяғы кеудесіне қарағанда жылдам өседі де ерекше ұзын сияқты болып көрінеді. бала денесінің өсуіндегі осындай әркелкілік дененің басқа мүшелері мен органдарында да көрініс береді, мысалы сүйек етке қарағанда тез өседі. сүйектің өте тез өсуі кейде жанға батарлықтай ауыратыны байқалады, денесі құрысып, қатты мазасынданып, баланың берекесі кетеді. соның әсерімен баланың мінезінде ашушаңдық, қызбалық пайда болады.</vt:lpstr>
      <vt:lpstr>Жүректің көлемінің өсуі бойдың өсуін қуып жете алмайды. қан жүретін тамырлар әлдеқайда жіңішке болады. Қан қысымы артады.</vt:lpstr>
      <vt:lpstr>Өсудегі морфологиялық тепе — теңдік</vt:lpstr>
      <vt:lpstr>Нерв жүйесінің құрылымы </vt:lpstr>
      <vt:lpstr>Слайд 16</vt:lpstr>
      <vt:lpstr>Слайд 17</vt:lpstr>
      <vt:lpstr>        Назарларыңызға рахмет!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Nur</dc:creator>
  <cp:lastModifiedBy>admin</cp:lastModifiedBy>
  <cp:revision>212</cp:revision>
  <dcterms:created xsi:type="dcterms:W3CDTF">2011-10-08T17:20:20Z</dcterms:created>
  <dcterms:modified xsi:type="dcterms:W3CDTF">2020-09-13T09:34:09Z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TC300049909990</vt:lpwstr>
  </property>
</Properties>
</file>